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1"/>
  </p:handoutMasterIdLst>
  <p:sldIdLst>
    <p:sldId id="256" r:id="rId2"/>
    <p:sldId id="257" r:id="rId3"/>
    <p:sldId id="262" r:id="rId4"/>
    <p:sldId id="261" r:id="rId5"/>
    <p:sldId id="260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66" r:id="rId16"/>
    <p:sldId id="276" r:id="rId17"/>
    <p:sldId id="263" r:id="rId18"/>
    <p:sldId id="264" r:id="rId19"/>
    <p:sldId id="265" r:id="rId20"/>
  </p:sldIdLst>
  <p:sldSz cx="12192000" cy="6858000"/>
  <p:notesSz cx="9939338" cy="68072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0000"/>
    <a:srgbClr val="0000FF"/>
    <a:srgbClr val="FF66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2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9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13" d="100"/>
          <a:sy n="113" d="100"/>
        </p:scale>
        <p:origin x="2466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4B08A5DC-F330-42FE-8422-1F7102E6978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7046" cy="34193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3DC8C5C4-EE6D-4782-AE1C-4A26938F246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465265"/>
            <a:ext cx="4307046" cy="341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5D47CADE-E38F-4321-BA62-22F475A587A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630567" y="6465265"/>
            <a:ext cx="4307046" cy="341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E50962-DB96-4A7F-94E8-6DA346969B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52034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A53D2CE-C762-4C4D-A9B5-DC941242F2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5CF020A6-54BB-44FA-B0F5-475B3B5AB8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4606AD5-861B-457B-A7FD-4E9C1D9BD7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DCE5-D29D-4EC3-9F77-0C3FCDB804F4}" type="datetimeFigureOut">
              <a:rPr lang="ko-KR" altLang="en-US" smtClean="0"/>
              <a:t>2022-06-21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97FD2F2-0955-4E4D-BB41-5B0D929A74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719D6F9-8E65-4C3B-8688-E60E1B0A60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C756F-09BE-43A2-91CA-47F33FB03A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038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10949BD-74CA-45D3-B076-A96959419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E700549-3949-4279-9719-703BEE7F3B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23ADCC3-98A5-4601-99F5-88566598FB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DCE5-D29D-4EC3-9F77-0C3FCDB804F4}" type="datetimeFigureOut">
              <a:rPr lang="ko-KR" altLang="en-US" smtClean="0"/>
              <a:t>2022-06-21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54CB453-1BA7-4DEE-ACEF-78AC6D44D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0F9D621-9953-4B1C-98E2-47AC735CA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C756F-09BE-43A2-91CA-47F33FB03A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6205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891F414-83AD-4F2D-90BE-7B91AFA6AD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52C9005-1B94-4E02-BFAA-D59703DCE7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0F84984-EE07-4419-B39C-7E2A5731C5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DCE5-D29D-4EC3-9F77-0C3FCDB804F4}" type="datetimeFigureOut">
              <a:rPr lang="ko-KR" altLang="en-US" smtClean="0"/>
              <a:t>2022-06-21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672E044-4CEC-4413-84E2-D37A074D1C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5C24FE3-524B-4E6F-9175-29152B5C2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C756F-09BE-43A2-91CA-47F33FB03A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77688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63681DB-9638-494F-A63E-39AE0F21E3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DC3FBA5-B965-44E5-B61B-B1F1D57449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971AD4F-593A-4EDF-B395-933459601E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1BD444E-F5ED-4F82-85FB-0C29E82E62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DCE5-D29D-4EC3-9F77-0C3FCDB804F4}" type="datetimeFigureOut">
              <a:rPr lang="ko-KR" altLang="en-US" smtClean="0"/>
              <a:t>2022-06-21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6814A82-13A7-4C48-BD1F-0F71B95222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BB470B9-58E9-4825-844D-B4FE2B77C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C756F-09BE-43A2-91CA-47F33FB03A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1919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609F98B-8448-44F7-B938-75829538E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6D4035D-6B7A-4AB0-9E8B-66E43F2833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7C8E5DB-934D-4133-B421-E1B00E16F5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73D4799F-25A6-418C-AA08-60DBF7610E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C3B9A603-ABDE-49D8-A201-FE7E45EB10A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1C4FE752-DC49-40D8-9B17-0135C8EDD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DCE5-D29D-4EC3-9F77-0C3FCDB804F4}" type="datetimeFigureOut">
              <a:rPr lang="ko-KR" altLang="en-US" smtClean="0"/>
              <a:t>2022-06-21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41CE1374-0224-4C9A-A6C5-645125F048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825AF16D-E9AF-4D3A-B88D-B9B4F6C294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C756F-09BE-43A2-91CA-47F33FB03A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953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CB4614A-AAA2-46F3-9406-B67CD7C839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F67E4313-3CEC-417A-93DD-7DDC41DBF0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DCE5-D29D-4EC3-9F77-0C3FCDB804F4}" type="datetimeFigureOut">
              <a:rPr lang="ko-KR" altLang="en-US" smtClean="0"/>
              <a:t>2022-06-21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5EBEF42C-9993-46E1-8428-169DAEE520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B4B16D35-0B47-46B4-A5BF-3EC906BFF9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C756F-09BE-43A2-91CA-47F33FB03A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01962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9A486CD1-059B-4A96-94FE-C94672212D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DCE5-D29D-4EC3-9F77-0C3FCDB804F4}" type="datetimeFigureOut">
              <a:rPr lang="ko-KR" altLang="en-US" smtClean="0"/>
              <a:t>2022-06-21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3597A5D9-6BF2-4C9E-BE1C-996900747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9895297-D6D2-425E-95B1-8F6C7213D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C756F-09BE-43A2-91CA-47F33FB03A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76979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79A627A-4EC2-4056-96DC-270F47600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20B7FA-287E-47AB-A50B-AD675D0BBA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80767A2-7266-4684-AE83-302E1615FB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331F3D9-837C-42D1-81F9-20FF83CD33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DCE5-D29D-4EC3-9F77-0C3FCDB804F4}" type="datetimeFigureOut">
              <a:rPr lang="ko-KR" altLang="en-US" smtClean="0"/>
              <a:t>2022-06-21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9B6D6A1-DFFA-4694-97F1-C83DB894F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05C7B93-75DB-4CDE-8CF9-DE3CDDE2E9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C756F-09BE-43A2-91CA-47F33FB03A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7312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E78387B-9190-4A08-98D7-507D126AAF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D4158409-4B90-4901-9AB6-62584F7EC0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EEF5099-24CC-47E0-8B7F-A468E83812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38A3B8B-BCDD-4D89-A62F-FC05FC96B4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DCE5-D29D-4EC3-9F77-0C3FCDB804F4}" type="datetimeFigureOut">
              <a:rPr lang="ko-KR" altLang="en-US" smtClean="0"/>
              <a:t>2022-06-21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8BAF023-6E4F-4EA4-A1D5-2205865A1B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E9660B1-B4D4-4E43-8AE5-72B711866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C756F-09BE-43A2-91CA-47F33FB03A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8199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C77B760-C003-4871-A685-EFF9C6319A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5CB11709-6FCD-4B68-A70F-1571478F61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27528EB-B3B1-4CFC-8162-E40EC5A96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DCE5-D29D-4EC3-9F77-0C3FCDB804F4}" type="datetimeFigureOut">
              <a:rPr lang="ko-KR" altLang="en-US" smtClean="0"/>
              <a:t>2022-06-21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52F3328-79F8-4DE5-B86F-B94CCC9F09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7792EB2-218D-4583-A785-0F5152663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C756F-09BE-43A2-91CA-47F33FB03A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51271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028C53BB-B8EE-44B7-A9CF-713314114B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139141F6-5C81-41F4-8C82-383F6E6A9D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F28B90F-AA15-48FE-B3DC-010650426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DCE5-D29D-4EC3-9F77-0C3FCDB804F4}" type="datetimeFigureOut">
              <a:rPr lang="ko-KR" altLang="en-US" smtClean="0"/>
              <a:t>2022-06-21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AA6ACF6-873E-4201-B762-8BC0924A7C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4B61AB4-326E-4493-BBD5-FF1708ED55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C756F-09BE-43A2-91CA-47F33FB03A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47136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2524FB78-C1D5-4E97-BA80-08978D58F0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2506C6F-3E39-4399-B75F-48F942F742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3482487-24F3-4C88-BE15-CEF469977E9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26DCE5-D29D-4EC3-9F77-0C3FCDB804F4}" type="datetimeFigureOut">
              <a:rPr lang="ko-KR" altLang="en-US" smtClean="0"/>
              <a:t>2022-06-21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0CF3DEA-388C-4976-B428-4E10EBF424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4AEB26D-AEED-473D-94E2-F7102072E7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EC756F-09BE-43A2-91CA-47F33FB03A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793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file:///D:\9.&#50976;&#50577;&#55148;%20&#44368;&#49688;&#45784;\2.&#54788;&#51109;&#51648;&#50896;%20&#44368;&#50977;\2.&#50808;&#48512;&#44053;&#49324;%20&#51088;&#47308;\&#46041;&#49888;&#45824;%20&#49444;&#47928;&#51312;&#49324;&#50896;%20&#49436;&#48708;&#49828;%20&#51088;&#47308;(&#44608;&#53468;&#55148;).pptx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B84A4FC5-284E-41B1-9F15-BFBDCABA42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5367212-73D9-4E6E-8152-8E2751124842}"/>
              </a:ext>
            </a:extLst>
          </p:cNvPr>
          <p:cNvSpPr txBox="1"/>
          <p:nvPr/>
        </p:nvSpPr>
        <p:spPr>
          <a:xfrm>
            <a:off x="558799" y="2863669"/>
            <a:ext cx="747960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dirty="0" err="1">
                <a:solidFill>
                  <a:schemeClr val="bg1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마이크로바이옴웰에이징</a:t>
            </a:r>
            <a:r>
              <a:rPr lang="ko-KR" altLang="en-US" sz="4400" dirty="0">
                <a:solidFill>
                  <a:schemeClr val="bg1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endParaRPr lang="en-US" altLang="ko-KR" sz="4400" dirty="0">
              <a:solidFill>
                <a:schemeClr val="bg1"/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r>
              <a:rPr lang="ko-KR" altLang="en-US" sz="4400" dirty="0">
                <a:solidFill>
                  <a:schemeClr val="bg1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모니터요원 역량 강화 교육</a:t>
            </a:r>
          </a:p>
        </p:txBody>
      </p:sp>
    </p:spTree>
    <p:extLst>
      <p:ext uri="{BB962C8B-B14F-4D97-AF65-F5344CB8AC3E}">
        <p14:creationId xmlns:p14="http://schemas.microsoft.com/office/powerpoint/2010/main" val="33449644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0456C70B-FDC7-4477-9557-5246D7105D8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4"/>
          <a:stretch/>
        </p:blipFill>
        <p:spPr>
          <a:xfrm>
            <a:off x="0" y="0"/>
            <a:ext cx="115697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9615993-F68B-4F60-A007-C08DB63B5D2A}"/>
              </a:ext>
            </a:extLst>
          </p:cNvPr>
          <p:cNvSpPr txBox="1"/>
          <p:nvPr/>
        </p:nvSpPr>
        <p:spPr>
          <a:xfrm>
            <a:off x="5149966" y="727065"/>
            <a:ext cx="629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b="0" i="0" dirty="0">
                <a:solidFill>
                  <a:srgbClr val="000000"/>
                </a:solidFill>
                <a:effectLst/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Contents</a:t>
            </a:r>
            <a:endParaRPr lang="ko-KR" altLang="en-US" sz="3600" dirty="0"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69143CA-EA44-42FC-AAF4-71B9D7CE95E0}"/>
              </a:ext>
            </a:extLst>
          </p:cNvPr>
          <p:cNvSpPr txBox="1"/>
          <p:nvPr/>
        </p:nvSpPr>
        <p:spPr>
          <a:xfrm>
            <a:off x="5626100" y="1739156"/>
            <a:ext cx="59436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50000"/>
              </a:lnSpc>
              <a:buAutoNum type="arabicPeriod"/>
            </a:pPr>
            <a:r>
              <a:rPr lang="ko-KR" altLang="en-US" sz="24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교육일정 안내  </a:t>
            </a:r>
            <a:endParaRPr lang="en-US" altLang="ko-KR" sz="240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ko-KR" altLang="en-US" sz="24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기본 소양 교육</a:t>
            </a:r>
            <a:endParaRPr lang="en-US" altLang="ko-KR" sz="240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ko-KR" altLang="en-US" sz="24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마이크로바이옴 기반 스마트 </a:t>
            </a:r>
            <a:r>
              <a:rPr lang="ko-KR" altLang="en-US" sz="2400" dirty="0" err="1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웰에이징</a:t>
            </a:r>
            <a:endParaRPr lang="en-US" altLang="ko-KR" sz="240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     </a:t>
            </a:r>
            <a:r>
              <a:rPr lang="ko-KR" altLang="en-US" sz="24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연구 소개 및 설문 유의사항</a:t>
            </a:r>
            <a:endParaRPr lang="en-US" altLang="ko-KR" sz="240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457200" indent="-457200">
              <a:lnSpc>
                <a:spcPct val="150000"/>
              </a:lnSpc>
              <a:buFont typeface="+mj-lt"/>
              <a:buAutoNum type="arabicPeriod" startAt="4"/>
            </a:pPr>
            <a:r>
              <a:rPr lang="ko-KR" altLang="en-US" sz="24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현장지원 보조 업무 및 안전 유의사항</a:t>
            </a:r>
            <a:endParaRPr lang="en-US" altLang="ko-KR" sz="240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457200" indent="-457200">
              <a:lnSpc>
                <a:spcPct val="150000"/>
              </a:lnSpc>
              <a:buFont typeface="+mj-lt"/>
              <a:buAutoNum type="arabicPeriod" startAt="4"/>
            </a:pPr>
            <a:r>
              <a:rPr lang="ko-KR" altLang="en-US" sz="24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교육실습</a:t>
            </a:r>
            <a:endParaRPr lang="en-US" altLang="ko-KR" sz="240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457200" indent="-457200">
              <a:lnSpc>
                <a:spcPct val="150000"/>
              </a:lnSpc>
              <a:buFont typeface="+mj-lt"/>
              <a:buAutoNum type="arabicPeriod" startAt="4"/>
            </a:pPr>
            <a:r>
              <a:rPr lang="ko-KR" altLang="en-US" sz="24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활동 안내사항</a:t>
            </a:r>
          </a:p>
        </p:txBody>
      </p:sp>
    </p:spTree>
    <p:extLst>
      <p:ext uri="{BB962C8B-B14F-4D97-AF65-F5344CB8AC3E}">
        <p14:creationId xmlns:p14="http://schemas.microsoft.com/office/powerpoint/2010/main" val="38944615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>
            <a:extLst>
              <a:ext uri="{FF2B5EF4-FFF2-40B4-BE49-F238E27FC236}">
                <a16:creationId xmlns:a16="http://schemas.microsoft.com/office/drawing/2014/main" id="{3D1E7B72-944B-482D-A409-C28660721FD2}"/>
              </a:ext>
            </a:extLst>
          </p:cNvPr>
          <p:cNvGrpSpPr/>
          <p:nvPr/>
        </p:nvGrpSpPr>
        <p:grpSpPr>
          <a:xfrm>
            <a:off x="0" y="-1"/>
            <a:ext cx="12192000" cy="977901"/>
            <a:chOff x="0" y="114299"/>
            <a:chExt cx="12192000" cy="977901"/>
          </a:xfrm>
        </p:grpSpPr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72F2D30B-47CD-44D0-865E-33EAFC3533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973" r="5104" b="155"/>
            <a:stretch/>
          </p:blipFill>
          <p:spPr>
            <a:xfrm>
              <a:off x="0" y="114299"/>
              <a:ext cx="4356100" cy="977901"/>
            </a:xfrm>
            <a:prstGeom prst="rect">
              <a:avLst/>
            </a:prstGeom>
          </p:spPr>
        </p:pic>
        <p:cxnSp>
          <p:nvCxnSpPr>
            <p:cNvPr id="8" name="직선 연결선 7">
              <a:extLst>
                <a:ext uri="{FF2B5EF4-FFF2-40B4-BE49-F238E27FC236}">
                  <a16:creationId xmlns:a16="http://schemas.microsoft.com/office/drawing/2014/main" id="{27CBF1FF-87ED-4A1D-A570-ABDC5DF7408B}"/>
                </a:ext>
              </a:extLst>
            </p:cNvPr>
            <p:cNvCxnSpPr>
              <a:cxnSpLocks/>
            </p:cNvCxnSpPr>
            <p:nvPr/>
          </p:nvCxnSpPr>
          <p:spPr>
            <a:xfrm>
              <a:off x="1739900" y="1079501"/>
              <a:ext cx="10452100" cy="0"/>
            </a:xfrm>
            <a:prstGeom prst="line">
              <a:avLst/>
            </a:prstGeom>
            <a:ln>
              <a:solidFill>
                <a:srgbClr val="EE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직사각형 2">
            <a:extLst>
              <a:ext uri="{FF2B5EF4-FFF2-40B4-BE49-F238E27FC236}">
                <a16:creationId xmlns:a16="http://schemas.microsoft.com/office/drawing/2014/main" id="{E7C010CB-41D0-4D71-8EA5-A48CDA125B35}"/>
              </a:ext>
            </a:extLst>
          </p:cNvPr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rgbClr val="EE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858456F-B932-4854-919C-3F303795EF67}"/>
              </a:ext>
            </a:extLst>
          </p:cNvPr>
          <p:cNvSpPr txBox="1"/>
          <p:nvPr/>
        </p:nvSpPr>
        <p:spPr>
          <a:xfrm>
            <a:off x="1974850" y="202627"/>
            <a:ext cx="629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0" i="0" dirty="0">
                <a:solidFill>
                  <a:srgbClr val="000000"/>
                </a:solidFill>
                <a:effectLst/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1. </a:t>
            </a:r>
            <a:r>
              <a:rPr lang="ko-KR" altLang="en-US" sz="3200" b="0" i="0" dirty="0">
                <a:solidFill>
                  <a:srgbClr val="000000"/>
                </a:solidFill>
                <a:effectLst/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교육일정 안내</a:t>
            </a:r>
            <a:endParaRPr lang="ko-KR" altLang="en-US" sz="320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12" name="Rectangle 1">
            <a:extLst>
              <a:ext uri="{FF2B5EF4-FFF2-40B4-BE49-F238E27FC236}">
                <a16:creationId xmlns:a16="http://schemas.microsoft.com/office/drawing/2014/main" id="{11B0739F-5F9A-4623-9D6B-2FA9E219E4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2188" y="129540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13" name="표 12">
            <a:extLst>
              <a:ext uri="{FF2B5EF4-FFF2-40B4-BE49-F238E27FC236}">
                <a16:creationId xmlns:a16="http://schemas.microsoft.com/office/drawing/2014/main" id="{56F6D6CB-797C-480B-9304-976F7268A0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4997878"/>
              </p:ext>
            </p:extLst>
          </p:nvPr>
        </p:nvGraphicFramePr>
        <p:xfrm>
          <a:off x="2042586" y="1134665"/>
          <a:ext cx="7958859" cy="4999202"/>
        </p:xfrm>
        <a:graphic>
          <a:graphicData uri="http://schemas.openxmlformats.org/drawingml/2006/table">
            <a:tbl>
              <a:tblPr/>
              <a:tblGrid>
                <a:gridCol w="1371631">
                  <a:extLst>
                    <a:ext uri="{9D8B030D-6E8A-4147-A177-3AD203B41FA5}">
                      <a16:colId xmlns:a16="http://schemas.microsoft.com/office/drawing/2014/main" val="644635709"/>
                    </a:ext>
                  </a:extLst>
                </a:gridCol>
                <a:gridCol w="621157">
                  <a:extLst>
                    <a:ext uri="{9D8B030D-6E8A-4147-A177-3AD203B41FA5}">
                      <a16:colId xmlns:a16="http://schemas.microsoft.com/office/drawing/2014/main" val="2081069729"/>
                    </a:ext>
                  </a:extLst>
                </a:gridCol>
                <a:gridCol w="4552907">
                  <a:extLst>
                    <a:ext uri="{9D8B030D-6E8A-4147-A177-3AD203B41FA5}">
                      <a16:colId xmlns:a16="http://schemas.microsoft.com/office/drawing/2014/main" val="191387169"/>
                    </a:ext>
                  </a:extLst>
                </a:gridCol>
                <a:gridCol w="1413164">
                  <a:extLst>
                    <a:ext uri="{9D8B030D-6E8A-4147-A177-3AD203B41FA5}">
                      <a16:colId xmlns:a16="http://schemas.microsoft.com/office/drawing/2014/main" val="2155514450"/>
                    </a:ext>
                  </a:extLst>
                </a:gridCol>
              </a:tblGrid>
              <a:tr h="343161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교육일자</a:t>
                      </a:r>
                      <a:endParaRPr lang="ko-KR" altLang="en-US" sz="110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51409" marR="51409" marT="25704" marB="257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2022. 06. 15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51409" marR="51409" marT="25704" marB="257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3359576"/>
                  </a:ext>
                </a:extLst>
              </a:tr>
              <a:tr h="342566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교육장소</a:t>
                      </a:r>
                      <a:endParaRPr lang="ko-KR" altLang="en-US" sz="110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51409" marR="51409" marT="25704" marB="257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나주 동신대학교 대정 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관 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112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호 </a:t>
                      </a:r>
                      <a:endParaRPr lang="ko-KR" altLang="en-US" sz="110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51409" marR="51409" marT="25704" marB="257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3503607"/>
                  </a:ext>
                </a:extLst>
              </a:tr>
              <a:tr h="342566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시      간</a:t>
                      </a:r>
                      <a:endParaRPr lang="ko-KR" altLang="en-US" sz="110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51409" marR="51409" marT="25704" marB="257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일   정</a:t>
                      </a:r>
                      <a:endParaRPr lang="ko-KR" altLang="en-US" sz="110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51409" marR="51409" marT="25704" marB="257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비   고</a:t>
                      </a:r>
                      <a:endParaRPr lang="ko-KR" altLang="en-US" sz="110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51409" marR="51409" marT="25704" marB="257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8139389"/>
                  </a:ext>
                </a:extLst>
              </a:tr>
              <a:tr h="364111"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교육일정 안내  </a:t>
                      </a:r>
                    </a:p>
                  </a:txBody>
                  <a:tcPr marL="51409" marR="51409" marT="25704" marB="257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51409" marR="51409" marT="25704" marB="257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51409" marR="51409" marT="25704" marB="257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51409" marR="51409" marT="25704" marB="257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93993709"/>
                  </a:ext>
                </a:extLst>
              </a:tr>
              <a:tr h="32419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13:00~14:00</a:t>
                      </a:r>
                    </a:p>
                  </a:txBody>
                  <a:tcPr marL="51409" marR="51409" marT="25704" marB="257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60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marL="51409" marR="51409" marT="25704" marB="257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강사 소개</a:t>
                      </a:r>
                      <a:r>
                        <a:rPr lang="ko-KR" altLang="en-US" sz="1100" baseline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및 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기본 소양 교육 </a:t>
                      </a:r>
                    </a:p>
                  </a:txBody>
                  <a:tcPr marL="51409" marR="51409" marT="25704" marB="257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김태희 강사</a:t>
                      </a:r>
                    </a:p>
                  </a:txBody>
                  <a:tcPr marL="51409" marR="51409" marT="25704" marB="257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56887180"/>
                  </a:ext>
                </a:extLst>
              </a:tr>
              <a:tr h="332510"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Break Time</a:t>
                      </a:r>
                    </a:p>
                  </a:txBody>
                  <a:tcPr marL="51409" marR="51409" marT="25704" marB="257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51409" marR="51409" marT="25704" marB="257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51409" marR="51409" marT="25704" marB="257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51409" marR="51409" marT="25704" marB="257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5156101"/>
                  </a:ext>
                </a:extLst>
              </a:tr>
              <a:tr h="9526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14:00~14:45</a:t>
                      </a:r>
                    </a:p>
                  </a:txBody>
                  <a:tcPr marL="51409" marR="51409" marT="25704" marB="257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45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marL="51409" marR="51409" marT="25704" marB="257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indent="-17145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마이크로바이옴 기반 스마트 웰에이징 기술개발 사업 </a:t>
                      </a:r>
                      <a:r>
                        <a:rPr lang="en-US" altLang="ko-KR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&amp;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연구소개</a:t>
                      </a:r>
                    </a:p>
                    <a:p>
                      <a:pPr marL="171450" marR="0" indent="-17145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장수마을 설문조사 내용 및 설문 문항 유의사항</a:t>
                      </a:r>
                    </a:p>
                    <a:p>
                      <a:pPr marL="171450" marR="0" indent="-17145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마이크로바이옴 연구키트 설명</a:t>
                      </a:r>
                    </a:p>
                    <a:p>
                      <a:pPr marL="171450" marR="0" indent="-17145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en-US" altLang="ko-KR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Q&amp;A</a:t>
                      </a:r>
                      <a:endParaRPr lang="ko-KR" altLang="en-US" sz="110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51409" marR="51409" marT="25704" marB="257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안은지 연구원</a:t>
                      </a:r>
                    </a:p>
                  </a:txBody>
                  <a:tcPr marL="51409" marR="51409" marT="25704" marB="257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7858418"/>
                  </a:ext>
                </a:extLst>
              </a:tr>
              <a:tr h="305960"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Break Time</a:t>
                      </a:r>
                    </a:p>
                  </a:txBody>
                  <a:tcPr marL="51409" marR="51409" marT="25704" marB="257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51409" marR="51409" marT="25704" marB="257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51409" marR="51409" marT="25704" marB="257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51409" marR="51409" marT="25704" marB="257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94364303"/>
                  </a:ext>
                </a:extLst>
              </a:tr>
              <a:tr h="5106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14:50~15:50</a:t>
                      </a:r>
                    </a:p>
                  </a:txBody>
                  <a:tcPr marL="51409" marR="51409" marT="25704" marB="257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60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marL="51409" marR="51409" marT="25704" marB="257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현장지원 보조 업무 및 안전 유의사항</a:t>
                      </a:r>
                    </a:p>
                    <a:p>
                      <a:pPr marL="171450" marR="0" indent="-17145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팀 구성</a:t>
                      </a:r>
                      <a:r>
                        <a:rPr lang="en-US" altLang="ko-KR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(2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인 </a:t>
                      </a:r>
                      <a:r>
                        <a:rPr lang="en-US" altLang="ko-KR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조</a:t>
                      </a:r>
                      <a:r>
                        <a:rPr lang="en-US" altLang="ko-KR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10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171450" marR="0" indent="-17145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참가자 설문 내용 숙지 및 </a:t>
                      </a:r>
                      <a:r>
                        <a:rPr lang="en-US" altLang="ko-KR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인 </a:t>
                      </a:r>
                      <a:r>
                        <a:rPr lang="en-US" altLang="ko-KR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조 연습</a:t>
                      </a:r>
                      <a:endParaRPr lang="en-US" altLang="ko-KR" sz="110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171450" marR="0" indent="-171450" algn="l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모의 실습 및 평가 </a:t>
                      </a:r>
                    </a:p>
                  </a:txBody>
                  <a:tcPr marL="51409" marR="51409" marT="25704" marB="257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err="1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김행정</a:t>
                      </a:r>
                      <a:endParaRPr lang="ko-KR" altLang="en-US" sz="110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51409" marR="51409" marT="25704" marB="257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47763559"/>
                  </a:ext>
                </a:extLst>
              </a:tr>
              <a:tr h="46867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15:50~16:00</a:t>
                      </a:r>
                    </a:p>
                  </a:txBody>
                  <a:tcPr marL="51409" marR="51409" marT="25704" marB="257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marL="51409" marR="51409" marT="25704" marB="257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활동 안내사항 및 일정 공지</a:t>
                      </a:r>
                    </a:p>
                  </a:txBody>
                  <a:tcPr marL="51409" marR="51409" marT="25704" marB="257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err="1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유양희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실장</a:t>
                      </a:r>
                    </a:p>
                  </a:txBody>
                  <a:tcPr marL="51409" marR="51409" marT="25704" marB="2570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707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18417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>
            <a:extLst>
              <a:ext uri="{FF2B5EF4-FFF2-40B4-BE49-F238E27FC236}">
                <a16:creationId xmlns:a16="http://schemas.microsoft.com/office/drawing/2014/main" id="{3D1E7B72-944B-482D-A409-C28660721FD2}"/>
              </a:ext>
            </a:extLst>
          </p:cNvPr>
          <p:cNvGrpSpPr/>
          <p:nvPr/>
        </p:nvGrpSpPr>
        <p:grpSpPr>
          <a:xfrm>
            <a:off x="0" y="-1"/>
            <a:ext cx="12192000" cy="977901"/>
            <a:chOff x="0" y="114299"/>
            <a:chExt cx="12192000" cy="977901"/>
          </a:xfrm>
        </p:grpSpPr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72F2D30B-47CD-44D0-865E-33EAFC3533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973" r="5104" b="155"/>
            <a:stretch/>
          </p:blipFill>
          <p:spPr>
            <a:xfrm>
              <a:off x="0" y="114299"/>
              <a:ext cx="4356100" cy="977901"/>
            </a:xfrm>
            <a:prstGeom prst="rect">
              <a:avLst/>
            </a:prstGeom>
          </p:spPr>
        </p:pic>
        <p:cxnSp>
          <p:nvCxnSpPr>
            <p:cNvPr id="8" name="직선 연결선 7">
              <a:extLst>
                <a:ext uri="{FF2B5EF4-FFF2-40B4-BE49-F238E27FC236}">
                  <a16:creationId xmlns:a16="http://schemas.microsoft.com/office/drawing/2014/main" id="{27CBF1FF-87ED-4A1D-A570-ABDC5DF7408B}"/>
                </a:ext>
              </a:extLst>
            </p:cNvPr>
            <p:cNvCxnSpPr>
              <a:cxnSpLocks/>
            </p:cNvCxnSpPr>
            <p:nvPr/>
          </p:nvCxnSpPr>
          <p:spPr>
            <a:xfrm>
              <a:off x="1739900" y="1079501"/>
              <a:ext cx="10452100" cy="0"/>
            </a:xfrm>
            <a:prstGeom prst="line">
              <a:avLst/>
            </a:prstGeom>
            <a:ln>
              <a:solidFill>
                <a:srgbClr val="EE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직사각형 2">
            <a:extLst>
              <a:ext uri="{FF2B5EF4-FFF2-40B4-BE49-F238E27FC236}">
                <a16:creationId xmlns:a16="http://schemas.microsoft.com/office/drawing/2014/main" id="{E7C010CB-41D0-4D71-8EA5-A48CDA125B35}"/>
              </a:ext>
            </a:extLst>
          </p:cNvPr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rgbClr val="EE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858456F-B932-4854-919C-3F303795EF67}"/>
              </a:ext>
            </a:extLst>
          </p:cNvPr>
          <p:cNvSpPr txBox="1"/>
          <p:nvPr/>
        </p:nvSpPr>
        <p:spPr>
          <a:xfrm>
            <a:off x="1974850" y="202627"/>
            <a:ext cx="629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0" i="0" dirty="0">
                <a:solidFill>
                  <a:srgbClr val="000000"/>
                </a:solidFill>
                <a:effectLst/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2. </a:t>
            </a:r>
            <a:r>
              <a:rPr lang="ko-KR" altLang="en-US" sz="3200" b="0" i="0" dirty="0">
                <a:solidFill>
                  <a:srgbClr val="000000"/>
                </a:solidFill>
                <a:effectLst/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기본 소양 교육</a:t>
            </a:r>
            <a:endParaRPr lang="ko-KR" altLang="en-US" sz="320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12" name="Rectangle 1">
            <a:extLst>
              <a:ext uri="{FF2B5EF4-FFF2-40B4-BE49-F238E27FC236}">
                <a16:creationId xmlns:a16="http://schemas.microsoft.com/office/drawing/2014/main" id="{11B0739F-5F9A-4623-9D6B-2FA9E219E4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2188" y="129540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87419A9-3BD0-4AC0-8C10-15E66079B01D}"/>
              </a:ext>
            </a:extLst>
          </p:cNvPr>
          <p:cNvSpPr txBox="1"/>
          <p:nvPr/>
        </p:nvSpPr>
        <p:spPr>
          <a:xfrm>
            <a:off x="1480127" y="1076072"/>
            <a:ext cx="6544602" cy="560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24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강사  </a:t>
            </a:r>
            <a:r>
              <a:rPr lang="en-US" altLang="ko-KR" sz="24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: </a:t>
            </a:r>
            <a:r>
              <a:rPr lang="ko-KR" altLang="en-US" sz="24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김태희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85886A-FC54-4367-A732-48873FE1074D}"/>
              </a:ext>
            </a:extLst>
          </p:cNvPr>
          <p:cNvSpPr txBox="1"/>
          <p:nvPr/>
        </p:nvSpPr>
        <p:spPr>
          <a:xfrm>
            <a:off x="1480126" y="3780658"/>
            <a:ext cx="82374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내용 </a:t>
            </a: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: 1) </a:t>
            </a:r>
            <a:r>
              <a:rPr lang="ko-KR" altLang="en-US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나의 미소 지수</a:t>
            </a: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?</a:t>
            </a:r>
          </a:p>
          <a:p>
            <a:pPr>
              <a:lnSpc>
                <a:spcPct val="150000"/>
              </a:lnSpc>
            </a:pP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             2) M.O.T(</a:t>
            </a:r>
            <a:r>
              <a:rPr lang="ko-KR" altLang="en-US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고객접점</a:t>
            </a: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) </a:t>
            </a:r>
            <a:r>
              <a:rPr lang="ko-KR" altLang="en-US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및 상황에 맞는 응대 방법</a:t>
            </a:r>
            <a:endParaRPr lang="en-US" altLang="ko-KR" sz="2400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             3) </a:t>
            </a:r>
            <a:r>
              <a:rPr lang="ko-KR" altLang="en-US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설문 조사원 알아 둘 사항</a:t>
            </a:r>
            <a:endParaRPr lang="en-US" altLang="ko-KR" sz="2400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87419A9-3BD0-4AC0-8C10-15E66079B01D}"/>
              </a:ext>
            </a:extLst>
          </p:cNvPr>
          <p:cNvSpPr txBox="1"/>
          <p:nvPr/>
        </p:nvSpPr>
        <p:spPr>
          <a:xfrm>
            <a:off x="1974850" y="1760325"/>
            <a:ext cx="9754407" cy="1047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부산과학기술대 사회복지학과 외래교수</a:t>
            </a:r>
            <a:r>
              <a:rPr lang="en-US" altLang="ko-KR" sz="2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2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행정안전부 안전교육</a:t>
            </a:r>
            <a:r>
              <a:rPr lang="en-US" altLang="ko-KR" sz="2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/ </a:t>
            </a:r>
          </a:p>
          <a:p>
            <a:pPr>
              <a:lnSpc>
                <a:spcPct val="150000"/>
              </a:lnSpc>
            </a:pPr>
            <a:r>
              <a:rPr lang="ko-KR" altLang="en-US" sz="2200" b="1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광주〮전남</a:t>
            </a:r>
            <a:r>
              <a:rPr lang="ko-KR" altLang="en-US" sz="2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범죄피해자 상담위원회 사무국장</a:t>
            </a:r>
            <a:r>
              <a:rPr lang="en-US" altLang="ko-KR" sz="2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2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글로벌리더스인재교육원 대표</a:t>
            </a:r>
          </a:p>
        </p:txBody>
      </p:sp>
      <p:pic>
        <p:nvPicPr>
          <p:cNvPr id="1026" name="Picture 2" descr="아이콘 클릭 - Pixabay의 무료 이미지">
            <a:hlinkClick r:id="rId3" action="ppaction://hlinkpres?slideindex=1&amp;slidetitle="/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050" y="4964373"/>
            <a:ext cx="1981201" cy="990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32432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>
            <a:extLst>
              <a:ext uri="{FF2B5EF4-FFF2-40B4-BE49-F238E27FC236}">
                <a16:creationId xmlns:a16="http://schemas.microsoft.com/office/drawing/2014/main" id="{3D1E7B72-944B-482D-A409-C28660721FD2}"/>
              </a:ext>
            </a:extLst>
          </p:cNvPr>
          <p:cNvGrpSpPr/>
          <p:nvPr/>
        </p:nvGrpSpPr>
        <p:grpSpPr>
          <a:xfrm>
            <a:off x="0" y="-1"/>
            <a:ext cx="12192000" cy="977901"/>
            <a:chOff x="0" y="114299"/>
            <a:chExt cx="12192000" cy="977901"/>
          </a:xfrm>
        </p:grpSpPr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72F2D30B-47CD-44D0-865E-33EAFC3533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973" r="5104" b="155"/>
            <a:stretch/>
          </p:blipFill>
          <p:spPr>
            <a:xfrm>
              <a:off x="0" y="114299"/>
              <a:ext cx="4356100" cy="977901"/>
            </a:xfrm>
            <a:prstGeom prst="rect">
              <a:avLst/>
            </a:prstGeom>
          </p:spPr>
        </p:pic>
        <p:cxnSp>
          <p:nvCxnSpPr>
            <p:cNvPr id="8" name="직선 연결선 7">
              <a:extLst>
                <a:ext uri="{FF2B5EF4-FFF2-40B4-BE49-F238E27FC236}">
                  <a16:creationId xmlns:a16="http://schemas.microsoft.com/office/drawing/2014/main" id="{27CBF1FF-87ED-4A1D-A570-ABDC5DF7408B}"/>
                </a:ext>
              </a:extLst>
            </p:cNvPr>
            <p:cNvCxnSpPr>
              <a:cxnSpLocks/>
            </p:cNvCxnSpPr>
            <p:nvPr/>
          </p:nvCxnSpPr>
          <p:spPr>
            <a:xfrm>
              <a:off x="1739900" y="1079501"/>
              <a:ext cx="10452100" cy="0"/>
            </a:xfrm>
            <a:prstGeom prst="line">
              <a:avLst/>
            </a:prstGeom>
            <a:ln>
              <a:solidFill>
                <a:srgbClr val="EE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직사각형 2">
            <a:extLst>
              <a:ext uri="{FF2B5EF4-FFF2-40B4-BE49-F238E27FC236}">
                <a16:creationId xmlns:a16="http://schemas.microsoft.com/office/drawing/2014/main" id="{E7C010CB-41D0-4D71-8EA5-A48CDA125B35}"/>
              </a:ext>
            </a:extLst>
          </p:cNvPr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rgbClr val="EE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858456F-B932-4854-919C-3F303795EF67}"/>
              </a:ext>
            </a:extLst>
          </p:cNvPr>
          <p:cNvSpPr txBox="1"/>
          <p:nvPr/>
        </p:nvSpPr>
        <p:spPr>
          <a:xfrm>
            <a:off x="1974849" y="202627"/>
            <a:ext cx="119570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0" i="0" dirty="0">
                <a:solidFill>
                  <a:srgbClr val="000000"/>
                </a:solidFill>
                <a:effectLst/>
                <a:latin typeface="HY울릉도M" panose="02030600000101010101" pitchFamily="18" charset="-127"/>
                <a:ea typeface="HY울릉도M" panose="02030600000101010101" pitchFamily="18" charset="-127"/>
              </a:rPr>
              <a:t>3. </a:t>
            </a:r>
            <a:r>
              <a:rPr lang="ko-KR" altLang="en-US" sz="32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연구 소개 및 설문 문항 유의사항</a:t>
            </a:r>
            <a:endParaRPr lang="en-US" altLang="ko-KR" sz="3200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  <p:sp>
        <p:nvSpPr>
          <p:cNvPr id="12" name="Rectangle 1">
            <a:extLst>
              <a:ext uri="{FF2B5EF4-FFF2-40B4-BE49-F238E27FC236}">
                <a16:creationId xmlns:a16="http://schemas.microsoft.com/office/drawing/2014/main" id="{11B0739F-5F9A-4623-9D6B-2FA9E219E4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2188" y="129540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87419A9-3BD0-4AC0-8C10-15E66079B01D}"/>
              </a:ext>
            </a:extLst>
          </p:cNvPr>
          <p:cNvSpPr txBox="1"/>
          <p:nvPr/>
        </p:nvSpPr>
        <p:spPr>
          <a:xfrm>
            <a:off x="1974849" y="1473204"/>
            <a:ext cx="5943600" cy="560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24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강사 </a:t>
            </a:r>
            <a:r>
              <a:rPr lang="en-US" altLang="ko-KR" sz="24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: </a:t>
            </a:r>
            <a:r>
              <a:rPr lang="ko-KR" altLang="en-US" sz="24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안은지 연구원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085886A-FC54-4367-A732-48873FE1074D}"/>
              </a:ext>
            </a:extLst>
          </p:cNvPr>
          <p:cNvSpPr txBox="1"/>
          <p:nvPr/>
        </p:nvSpPr>
        <p:spPr>
          <a:xfrm>
            <a:off x="1974849" y="2369068"/>
            <a:ext cx="940800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내용 </a:t>
            </a: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: 1) </a:t>
            </a:r>
            <a:r>
              <a:rPr lang="ko-KR" altLang="en-US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사업</a:t>
            </a: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en-US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및 연구 소개</a:t>
            </a:r>
            <a:endParaRPr lang="en-US" altLang="ko-KR" sz="2400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             2) </a:t>
            </a:r>
            <a:r>
              <a:rPr lang="ko-KR" altLang="en-US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장수마을 </a:t>
            </a: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DB</a:t>
            </a:r>
            <a:r>
              <a:rPr lang="ko-KR" altLang="en-US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구축 연구 프로세스</a:t>
            </a: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   </a:t>
            </a:r>
          </a:p>
          <a:p>
            <a:pPr>
              <a:lnSpc>
                <a:spcPct val="150000"/>
              </a:lnSpc>
            </a:pP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             3) </a:t>
            </a:r>
            <a:r>
              <a:rPr lang="ko-KR" altLang="en-US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보안관련 안내</a:t>
            </a:r>
            <a:endParaRPr lang="en-US" altLang="ko-KR" sz="2400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             4) </a:t>
            </a:r>
            <a:r>
              <a:rPr lang="ko-KR" altLang="en-US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연구 키트 설명</a:t>
            </a:r>
            <a:endParaRPr lang="en-US" altLang="ko-KR" sz="2400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             5) </a:t>
            </a:r>
            <a:r>
              <a:rPr lang="ko-KR" altLang="en-US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설문조사 </a:t>
            </a: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1</a:t>
            </a:r>
          </a:p>
          <a:p>
            <a:pPr>
              <a:lnSpc>
                <a:spcPct val="150000"/>
              </a:lnSpc>
            </a:pP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             6) </a:t>
            </a:r>
            <a:r>
              <a:rPr lang="ko-KR" altLang="en-US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설문조사 </a:t>
            </a: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2</a:t>
            </a:r>
          </a:p>
          <a:p>
            <a:pPr>
              <a:lnSpc>
                <a:spcPct val="150000"/>
              </a:lnSpc>
            </a:pP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             7) Q&amp;A</a:t>
            </a:r>
            <a:endParaRPr lang="ko-KR" altLang="en-US" sz="2400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005361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>
            <a:extLst>
              <a:ext uri="{FF2B5EF4-FFF2-40B4-BE49-F238E27FC236}">
                <a16:creationId xmlns:a16="http://schemas.microsoft.com/office/drawing/2014/main" id="{3D1E7B72-944B-482D-A409-C28660721FD2}"/>
              </a:ext>
            </a:extLst>
          </p:cNvPr>
          <p:cNvGrpSpPr/>
          <p:nvPr/>
        </p:nvGrpSpPr>
        <p:grpSpPr>
          <a:xfrm>
            <a:off x="0" y="-1"/>
            <a:ext cx="12192000" cy="977901"/>
            <a:chOff x="0" y="114299"/>
            <a:chExt cx="12192000" cy="977901"/>
          </a:xfrm>
        </p:grpSpPr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72F2D30B-47CD-44D0-865E-33EAFC3533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973" r="5104" b="155"/>
            <a:stretch/>
          </p:blipFill>
          <p:spPr>
            <a:xfrm>
              <a:off x="0" y="114299"/>
              <a:ext cx="4356100" cy="977901"/>
            </a:xfrm>
            <a:prstGeom prst="rect">
              <a:avLst/>
            </a:prstGeom>
          </p:spPr>
        </p:pic>
        <p:cxnSp>
          <p:nvCxnSpPr>
            <p:cNvPr id="8" name="직선 연결선 7">
              <a:extLst>
                <a:ext uri="{FF2B5EF4-FFF2-40B4-BE49-F238E27FC236}">
                  <a16:creationId xmlns:a16="http://schemas.microsoft.com/office/drawing/2014/main" id="{27CBF1FF-87ED-4A1D-A570-ABDC5DF7408B}"/>
                </a:ext>
              </a:extLst>
            </p:cNvPr>
            <p:cNvCxnSpPr>
              <a:cxnSpLocks/>
            </p:cNvCxnSpPr>
            <p:nvPr/>
          </p:nvCxnSpPr>
          <p:spPr>
            <a:xfrm>
              <a:off x="1739900" y="1079501"/>
              <a:ext cx="10452100" cy="0"/>
            </a:xfrm>
            <a:prstGeom prst="line">
              <a:avLst/>
            </a:prstGeom>
            <a:ln>
              <a:solidFill>
                <a:srgbClr val="EE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직사각형 2">
            <a:extLst>
              <a:ext uri="{FF2B5EF4-FFF2-40B4-BE49-F238E27FC236}">
                <a16:creationId xmlns:a16="http://schemas.microsoft.com/office/drawing/2014/main" id="{E7C010CB-41D0-4D71-8EA5-A48CDA125B35}"/>
              </a:ext>
            </a:extLst>
          </p:cNvPr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rgbClr val="EE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858456F-B932-4854-919C-3F303795EF67}"/>
              </a:ext>
            </a:extLst>
          </p:cNvPr>
          <p:cNvSpPr txBox="1"/>
          <p:nvPr/>
        </p:nvSpPr>
        <p:spPr>
          <a:xfrm>
            <a:off x="1974849" y="202627"/>
            <a:ext cx="119570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0" i="0" dirty="0">
                <a:solidFill>
                  <a:srgbClr val="000000"/>
                </a:solidFill>
                <a:effectLst/>
                <a:latin typeface="HY울릉도M" panose="02030600000101010101" pitchFamily="18" charset="-127"/>
                <a:ea typeface="HY울릉도M" panose="02030600000101010101" pitchFamily="18" charset="-127"/>
              </a:rPr>
              <a:t>3-1. </a:t>
            </a:r>
            <a:r>
              <a:rPr lang="ko-KR" altLang="en-US" sz="32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연구 소개 및 설문 문항 유의사항</a:t>
            </a:r>
            <a:endParaRPr lang="en-US" altLang="ko-KR" sz="3200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  <p:sp>
        <p:nvSpPr>
          <p:cNvPr id="12" name="Rectangle 1">
            <a:extLst>
              <a:ext uri="{FF2B5EF4-FFF2-40B4-BE49-F238E27FC236}">
                <a16:creationId xmlns:a16="http://schemas.microsoft.com/office/drawing/2014/main" id="{11B0739F-5F9A-4623-9D6B-2FA9E219E4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2188" y="129540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87419A9-3BD0-4AC0-8C10-15E66079B01D}"/>
              </a:ext>
            </a:extLst>
          </p:cNvPr>
          <p:cNvSpPr txBox="1"/>
          <p:nvPr/>
        </p:nvSpPr>
        <p:spPr>
          <a:xfrm>
            <a:off x="1217660" y="1389339"/>
            <a:ext cx="10339340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l"/>
            </a:pPr>
            <a:r>
              <a:rPr lang="ko-KR" altLang="en-US" sz="2400" kern="0" dirty="0">
                <a:solidFill>
                  <a:srgbClr val="00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연구개발 </a:t>
            </a:r>
            <a:r>
              <a:rPr lang="ko-KR" altLang="en-US" sz="2400" kern="0" dirty="0" err="1">
                <a:solidFill>
                  <a:srgbClr val="00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과제명</a:t>
            </a:r>
            <a:endParaRPr lang="en-US" altLang="ko-KR" sz="2400" kern="0" dirty="0">
              <a:solidFill>
                <a:srgbClr val="000000"/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en-US" altLang="ko-KR" sz="2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“</a:t>
            </a:r>
            <a:r>
              <a:rPr lang="ko-KR" altLang="en-US" sz="2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마이크로바이옴 기반 스마트 </a:t>
            </a:r>
            <a:r>
              <a:rPr lang="ko-KR" altLang="en-US" sz="2200" b="1" kern="0" dirty="0" err="1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웰에이징</a:t>
            </a:r>
            <a:r>
              <a:rPr lang="ko-KR" altLang="en-US" sz="2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기술개발</a:t>
            </a:r>
            <a:r>
              <a:rPr lang="en-US" altLang="ko-KR" sz="2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”</a:t>
            </a:r>
            <a:endParaRPr lang="ko-KR" altLang="en-US" sz="2200" b="1" kern="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ko-KR" altLang="en-US" sz="2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    마이크로바이옴 조절 스마트 </a:t>
            </a:r>
            <a:r>
              <a:rPr lang="ko-KR" altLang="en-US" sz="2200" b="1" kern="0" dirty="0" err="1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웰에이징</a:t>
            </a:r>
            <a:r>
              <a:rPr lang="ko-KR" altLang="en-US" sz="2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2200" b="1" kern="0" dirty="0" err="1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기술구현을</a:t>
            </a:r>
            <a:r>
              <a:rPr lang="ko-KR" altLang="en-US" sz="2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통한 지역 신성장 동력 확보</a:t>
            </a:r>
          </a:p>
          <a:p>
            <a:endParaRPr lang="en-US" altLang="ko-KR" sz="2800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 marL="457200" indent="-457200">
              <a:buFont typeface="Wingdings" panose="05000000000000000000" pitchFamily="2" charset="2"/>
              <a:buChar char="l"/>
            </a:pPr>
            <a:r>
              <a:rPr lang="ko-KR" altLang="en-US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과학기술정보통신부와 연구개발특구 </a:t>
            </a:r>
            <a:r>
              <a:rPr lang="ko-KR" altLang="en-US" sz="2400" dirty="0" err="1">
                <a:latin typeface="HY울릉도M" panose="02030600000101010101" pitchFamily="18" charset="-127"/>
                <a:ea typeface="HY울릉도M" panose="02030600000101010101" pitchFamily="18" charset="-127"/>
              </a:rPr>
              <a:t>진흥재단</a:t>
            </a:r>
            <a:r>
              <a:rPr lang="ko-KR" altLang="en-US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 주관 </a:t>
            </a:r>
            <a:endParaRPr lang="en-US" altLang="ko-KR" sz="2400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kern="0" spc="-30" dirty="0">
                <a:solidFill>
                  <a:srgbClr val="00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 </a:t>
            </a:r>
            <a:r>
              <a:rPr lang="en-US" altLang="ko-KR" sz="2400" kern="0" spc="-3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‘</a:t>
            </a:r>
            <a:r>
              <a:rPr lang="ko-KR" altLang="en-US" sz="2400" kern="0" spc="-3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지역의 미래를 여는</a:t>
            </a:r>
            <a:r>
              <a:rPr lang="ko-KR" altLang="en-US" sz="2400" kern="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과학기술 프로젝트</a:t>
            </a:r>
            <a:r>
              <a:rPr lang="en-US" altLang="ko-KR" sz="2400" kern="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’</a:t>
            </a:r>
          </a:p>
          <a:p>
            <a:endParaRPr lang="ko-KR" altLang="en-US" sz="2800" kern="0" dirty="0">
              <a:solidFill>
                <a:srgbClr val="000000"/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 marL="457200" indent="-457200">
              <a:buFont typeface="Wingdings" panose="05000000000000000000" pitchFamily="2" charset="2"/>
              <a:buChar char="l"/>
            </a:pPr>
            <a:r>
              <a:rPr lang="ko-KR" altLang="en-US" sz="2400" kern="0" dirty="0">
                <a:solidFill>
                  <a:srgbClr val="00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전체연구기간 </a:t>
            </a:r>
            <a:r>
              <a:rPr lang="en-US" altLang="ko-KR" sz="2400" kern="0" dirty="0">
                <a:solidFill>
                  <a:srgbClr val="00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: 2021. 06. 01 ~ 2025. 12. 31</a:t>
            </a:r>
          </a:p>
          <a:p>
            <a:pPr>
              <a:lnSpc>
                <a:spcPct val="150000"/>
              </a:lnSpc>
            </a:pPr>
            <a:r>
              <a:rPr lang="en-US" altLang="ko-KR" sz="28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- </a:t>
            </a:r>
            <a:r>
              <a:rPr lang="en-US" altLang="ko-KR" sz="2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2022</a:t>
            </a:r>
            <a:r>
              <a:rPr lang="ko-KR" altLang="en-US" sz="2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2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2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차년도 활동기간 </a:t>
            </a:r>
            <a:r>
              <a:rPr lang="en-US" altLang="ko-KR" sz="2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2022</a:t>
            </a:r>
            <a:r>
              <a:rPr lang="ko-KR" altLang="en-US" sz="2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2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2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 </a:t>
            </a:r>
            <a:r>
              <a:rPr lang="en-US" altLang="ko-KR" sz="2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~ 2022</a:t>
            </a:r>
            <a:r>
              <a:rPr lang="ko-KR" altLang="en-US" sz="2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2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12</a:t>
            </a:r>
            <a:r>
              <a:rPr lang="ko-KR" altLang="en-US" sz="22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 </a:t>
            </a:r>
          </a:p>
        </p:txBody>
      </p:sp>
    </p:spTree>
    <p:extLst>
      <p:ext uri="{BB962C8B-B14F-4D97-AF65-F5344CB8AC3E}">
        <p14:creationId xmlns:p14="http://schemas.microsoft.com/office/powerpoint/2010/main" val="38707216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>
            <a:extLst>
              <a:ext uri="{FF2B5EF4-FFF2-40B4-BE49-F238E27FC236}">
                <a16:creationId xmlns:a16="http://schemas.microsoft.com/office/drawing/2014/main" id="{3D1E7B72-944B-482D-A409-C28660721FD2}"/>
              </a:ext>
            </a:extLst>
          </p:cNvPr>
          <p:cNvGrpSpPr/>
          <p:nvPr/>
        </p:nvGrpSpPr>
        <p:grpSpPr>
          <a:xfrm>
            <a:off x="0" y="-1"/>
            <a:ext cx="12192000" cy="977901"/>
            <a:chOff x="0" y="114299"/>
            <a:chExt cx="12192000" cy="977901"/>
          </a:xfrm>
        </p:grpSpPr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72F2D30B-47CD-44D0-865E-33EAFC3533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973" r="5104" b="155"/>
            <a:stretch/>
          </p:blipFill>
          <p:spPr>
            <a:xfrm>
              <a:off x="0" y="114299"/>
              <a:ext cx="4356100" cy="977901"/>
            </a:xfrm>
            <a:prstGeom prst="rect">
              <a:avLst/>
            </a:prstGeom>
          </p:spPr>
        </p:pic>
        <p:cxnSp>
          <p:nvCxnSpPr>
            <p:cNvPr id="8" name="직선 연결선 7">
              <a:extLst>
                <a:ext uri="{FF2B5EF4-FFF2-40B4-BE49-F238E27FC236}">
                  <a16:creationId xmlns:a16="http://schemas.microsoft.com/office/drawing/2014/main" id="{27CBF1FF-87ED-4A1D-A570-ABDC5DF7408B}"/>
                </a:ext>
              </a:extLst>
            </p:cNvPr>
            <p:cNvCxnSpPr>
              <a:cxnSpLocks/>
            </p:cNvCxnSpPr>
            <p:nvPr/>
          </p:nvCxnSpPr>
          <p:spPr>
            <a:xfrm>
              <a:off x="1739900" y="1079501"/>
              <a:ext cx="10452100" cy="0"/>
            </a:xfrm>
            <a:prstGeom prst="line">
              <a:avLst/>
            </a:prstGeom>
            <a:ln>
              <a:solidFill>
                <a:srgbClr val="EE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직사각형 2">
            <a:extLst>
              <a:ext uri="{FF2B5EF4-FFF2-40B4-BE49-F238E27FC236}">
                <a16:creationId xmlns:a16="http://schemas.microsoft.com/office/drawing/2014/main" id="{E7C010CB-41D0-4D71-8EA5-A48CDA125B35}"/>
              </a:ext>
            </a:extLst>
          </p:cNvPr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rgbClr val="EE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858456F-B932-4854-919C-3F303795EF67}"/>
              </a:ext>
            </a:extLst>
          </p:cNvPr>
          <p:cNvSpPr txBox="1"/>
          <p:nvPr/>
        </p:nvSpPr>
        <p:spPr>
          <a:xfrm>
            <a:off x="1974849" y="202627"/>
            <a:ext cx="119570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0" i="0" dirty="0">
                <a:solidFill>
                  <a:srgbClr val="000000"/>
                </a:solidFill>
                <a:effectLst/>
                <a:latin typeface="HY울릉도M" panose="02030600000101010101" pitchFamily="18" charset="-127"/>
                <a:ea typeface="HY울릉도M" panose="02030600000101010101" pitchFamily="18" charset="-127"/>
              </a:rPr>
              <a:t>3-2. </a:t>
            </a:r>
            <a:r>
              <a:rPr lang="ko-KR" altLang="en-US" sz="32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장수마을 </a:t>
            </a:r>
            <a:r>
              <a:rPr lang="en-US" altLang="ko-KR" sz="32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DB</a:t>
            </a:r>
            <a:r>
              <a:rPr lang="ko-KR" altLang="en-US" sz="32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구축 연구</a:t>
            </a:r>
            <a:endParaRPr lang="en-US" altLang="ko-KR" sz="3200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  <p:sp>
        <p:nvSpPr>
          <p:cNvPr id="12" name="Rectangle 1">
            <a:extLst>
              <a:ext uri="{FF2B5EF4-FFF2-40B4-BE49-F238E27FC236}">
                <a16:creationId xmlns:a16="http://schemas.microsoft.com/office/drawing/2014/main" id="{11B0739F-5F9A-4623-9D6B-2FA9E219E4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2188" y="129540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C2E8AC86-75CB-1BFE-68A2-C65B25E3EAC6}"/>
              </a:ext>
            </a:extLst>
          </p:cNvPr>
          <p:cNvGrpSpPr/>
          <p:nvPr/>
        </p:nvGrpSpPr>
        <p:grpSpPr>
          <a:xfrm>
            <a:off x="1109133" y="1277656"/>
            <a:ext cx="9906000" cy="3607612"/>
            <a:chOff x="182879" y="963168"/>
            <a:chExt cx="11899393" cy="4657343"/>
          </a:xfrm>
        </p:grpSpPr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1E6B9B41-1455-564E-ADFF-16DC1B736C08}"/>
                </a:ext>
              </a:extLst>
            </p:cNvPr>
            <p:cNvSpPr/>
            <p:nvPr/>
          </p:nvSpPr>
          <p:spPr>
            <a:xfrm>
              <a:off x="4389853" y="1839955"/>
              <a:ext cx="5630779" cy="1409413"/>
            </a:xfrm>
            <a:prstGeom prst="rect">
              <a:avLst/>
            </a:prstGeom>
            <a:solidFill>
              <a:srgbClr val="ECF3FA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 dirty="0"/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4EDB1E99-0191-02B4-EE33-DCE194A6ECF9}"/>
                </a:ext>
              </a:extLst>
            </p:cNvPr>
            <p:cNvSpPr/>
            <p:nvPr/>
          </p:nvSpPr>
          <p:spPr>
            <a:xfrm>
              <a:off x="485327" y="3053347"/>
              <a:ext cx="1365337" cy="800073"/>
            </a:xfrm>
            <a:prstGeom prst="rect">
              <a:avLst/>
            </a:prstGeom>
            <a:noFill/>
            <a:ln w="38100">
              <a:solidFill>
                <a:schemeClr val="tx2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동신대학교</a:t>
              </a:r>
              <a:endParaRPr lang="ko-KR" altLang="en-US" sz="1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D4A343CF-90EA-1DEC-27F5-5B6BD4CE05EF}"/>
                </a:ext>
              </a:extLst>
            </p:cNvPr>
            <p:cNvSpPr/>
            <p:nvPr/>
          </p:nvSpPr>
          <p:spPr>
            <a:xfrm>
              <a:off x="2153113" y="3053347"/>
              <a:ext cx="1851960" cy="800073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연구대상자</a:t>
              </a:r>
              <a:endParaRPr lang="en-US" altLang="ko-KR" sz="1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(</a:t>
              </a:r>
              <a:r>
                <a:rPr lang="ko-KR" altLang="en-US" sz="105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설문조사</a:t>
              </a:r>
              <a:r>
                <a:rPr lang="en-US" altLang="ko-KR" sz="105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,</a:t>
              </a:r>
              <a:r>
                <a:rPr lang="ko-KR" altLang="en-US" sz="1050" dirty="0" err="1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배변샘플제공</a:t>
              </a:r>
              <a:r>
                <a:rPr lang="en-US" altLang="ko-KR" sz="105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)</a:t>
              </a:r>
              <a:endParaRPr lang="ko-KR" altLang="en-US" sz="105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BF252650-3450-C00A-AF11-0C215AB80D6C}"/>
                </a:ext>
              </a:extLst>
            </p:cNvPr>
            <p:cNvSpPr/>
            <p:nvPr/>
          </p:nvSpPr>
          <p:spPr>
            <a:xfrm>
              <a:off x="4509381" y="4100694"/>
              <a:ext cx="1929278" cy="800073"/>
            </a:xfrm>
            <a:prstGeom prst="rect">
              <a:avLst/>
            </a:prstGeom>
            <a:noFill/>
            <a:ln w="38100">
              <a:solidFill>
                <a:schemeClr val="tx2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생명공학연구원</a:t>
              </a:r>
              <a:endParaRPr lang="en-US" altLang="ko-KR" sz="1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(</a:t>
              </a:r>
              <a:r>
                <a:rPr lang="ko-KR" altLang="en-US" sz="1050" dirty="0" err="1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균주분리</a:t>
              </a:r>
              <a:r>
                <a:rPr lang="en-US" altLang="ko-KR" sz="105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)</a:t>
              </a:r>
              <a:endParaRPr lang="ko-KR" altLang="en-US" sz="105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3D6483B3-8D46-0129-69CE-E4C2804CB9E0}"/>
                </a:ext>
              </a:extLst>
            </p:cNvPr>
            <p:cNvSpPr/>
            <p:nvPr/>
          </p:nvSpPr>
          <p:spPr>
            <a:xfrm>
              <a:off x="6525706" y="2150146"/>
              <a:ext cx="1365337" cy="800073"/>
            </a:xfrm>
            <a:prstGeom prst="rect">
              <a:avLst/>
            </a:prstGeom>
            <a:noFill/>
            <a:ln w="38100">
              <a:solidFill>
                <a:schemeClr val="tx2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dirty="0" err="1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어큐진</a:t>
              </a:r>
              <a:endParaRPr lang="en-US" altLang="ko-KR" sz="1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(NGS</a:t>
              </a:r>
              <a:r>
                <a:rPr lang="ko-KR" altLang="en-US" sz="105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분석</a:t>
              </a:r>
              <a:r>
                <a:rPr lang="en-US" altLang="ko-KR" sz="105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)</a:t>
              </a:r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EA5941A5-869C-8BB2-FED6-E09F02067014}"/>
                </a:ext>
              </a:extLst>
            </p:cNvPr>
            <p:cNvSpPr/>
            <p:nvPr/>
          </p:nvSpPr>
          <p:spPr>
            <a:xfrm>
              <a:off x="8521406" y="2150146"/>
              <a:ext cx="1365337" cy="800073"/>
            </a:xfrm>
            <a:prstGeom prst="rect">
              <a:avLst/>
            </a:prstGeom>
            <a:noFill/>
            <a:ln w="38100">
              <a:solidFill>
                <a:schemeClr val="tx2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고려대학교</a:t>
              </a:r>
              <a:endParaRPr lang="en-US" altLang="ko-KR" sz="1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(</a:t>
              </a:r>
              <a:r>
                <a:rPr lang="ko-KR" altLang="en-US" sz="105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건강정보서비스</a:t>
              </a:r>
              <a:r>
                <a:rPr lang="en-US" altLang="ko-KR" sz="105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)</a:t>
              </a:r>
              <a:endParaRPr lang="ko-KR" altLang="en-US" sz="105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cxnSp>
          <p:nvCxnSpPr>
            <p:cNvPr id="19" name="직선 화살표 연결선 18">
              <a:extLst>
                <a:ext uri="{FF2B5EF4-FFF2-40B4-BE49-F238E27FC236}">
                  <a16:creationId xmlns:a16="http://schemas.microsoft.com/office/drawing/2014/main" id="{AF05EBB9-43BA-1469-CAC7-B38D40CEB165}"/>
                </a:ext>
              </a:extLst>
            </p:cNvPr>
            <p:cNvCxnSpPr>
              <a:cxnSpLocks/>
              <a:stCxn id="14" idx="3"/>
              <a:endCxn id="15" idx="1"/>
            </p:cNvCxnSpPr>
            <p:nvPr/>
          </p:nvCxnSpPr>
          <p:spPr>
            <a:xfrm>
              <a:off x="1850664" y="3453384"/>
              <a:ext cx="302449" cy="0"/>
            </a:xfrm>
            <a:prstGeom prst="straightConnector1">
              <a:avLst/>
            </a:prstGeom>
            <a:ln>
              <a:solidFill>
                <a:srgbClr val="5C718E"/>
              </a:solidFill>
              <a:headEnd w="lg" len="lg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직선 화살표 연결선 19">
              <a:extLst>
                <a:ext uri="{FF2B5EF4-FFF2-40B4-BE49-F238E27FC236}">
                  <a16:creationId xmlns:a16="http://schemas.microsoft.com/office/drawing/2014/main" id="{A447EC50-51A3-F892-657F-A73A448FF129}"/>
                </a:ext>
              </a:extLst>
            </p:cNvPr>
            <p:cNvCxnSpPr>
              <a:cxnSpLocks/>
            </p:cNvCxnSpPr>
            <p:nvPr/>
          </p:nvCxnSpPr>
          <p:spPr>
            <a:xfrm>
              <a:off x="4011638" y="3451066"/>
              <a:ext cx="295884" cy="0"/>
            </a:xfrm>
            <a:prstGeom prst="straightConnector1">
              <a:avLst/>
            </a:prstGeom>
            <a:ln>
              <a:solidFill>
                <a:srgbClr val="5C718E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직선 화살표 연결선 20">
              <a:extLst>
                <a:ext uri="{FF2B5EF4-FFF2-40B4-BE49-F238E27FC236}">
                  <a16:creationId xmlns:a16="http://schemas.microsoft.com/office/drawing/2014/main" id="{2D93F4F0-744C-3367-2460-180B7D946638}"/>
                </a:ext>
              </a:extLst>
            </p:cNvPr>
            <p:cNvCxnSpPr>
              <a:cxnSpLocks/>
            </p:cNvCxnSpPr>
            <p:nvPr/>
          </p:nvCxnSpPr>
          <p:spPr>
            <a:xfrm>
              <a:off x="5890760" y="2554817"/>
              <a:ext cx="631688" cy="0"/>
            </a:xfrm>
            <a:prstGeom prst="straightConnector1">
              <a:avLst/>
            </a:prstGeom>
            <a:ln>
              <a:solidFill>
                <a:srgbClr val="5C718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화살표 연결선 21">
              <a:extLst>
                <a:ext uri="{FF2B5EF4-FFF2-40B4-BE49-F238E27FC236}">
                  <a16:creationId xmlns:a16="http://schemas.microsoft.com/office/drawing/2014/main" id="{ECE74606-2C4E-1BAA-A8C8-D29776653DC5}"/>
                </a:ext>
              </a:extLst>
            </p:cNvPr>
            <p:cNvCxnSpPr>
              <a:cxnSpLocks/>
            </p:cNvCxnSpPr>
            <p:nvPr/>
          </p:nvCxnSpPr>
          <p:spPr>
            <a:xfrm>
              <a:off x="7893968" y="2550183"/>
              <a:ext cx="631688" cy="0"/>
            </a:xfrm>
            <a:prstGeom prst="straightConnector1">
              <a:avLst/>
            </a:prstGeom>
            <a:ln>
              <a:solidFill>
                <a:srgbClr val="5C718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직사각형 22">
              <a:extLst>
                <a:ext uri="{FF2B5EF4-FFF2-40B4-BE49-F238E27FC236}">
                  <a16:creationId xmlns:a16="http://schemas.microsoft.com/office/drawing/2014/main" id="{109A0567-7350-A8DD-A85D-91771693E561}"/>
                </a:ext>
              </a:extLst>
            </p:cNvPr>
            <p:cNvSpPr/>
            <p:nvPr/>
          </p:nvSpPr>
          <p:spPr>
            <a:xfrm>
              <a:off x="4509381" y="2150146"/>
              <a:ext cx="1365337" cy="800073"/>
            </a:xfrm>
            <a:prstGeom prst="rect">
              <a:avLst/>
            </a:prstGeom>
            <a:noFill/>
            <a:ln w="38100">
              <a:solidFill>
                <a:schemeClr val="tx2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동신대학교</a:t>
              </a:r>
              <a:r>
                <a:rPr lang="en-US" altLang="ko-KR" sz="105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(</a:t>
              </a:r>
              <a:r>
                <a:rPr lang="ko-KR" altLang="en-US" sz="105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전처리과정</a:t>
              </a:r>
              <a:r>
                <a:rPr lang="en-US" altLang="ko-KR" sz="105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)</a:t>
              </a:r>
              <a:endParaRPr lang="ko-KR" altLang="en-US" sz="105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cxnSp>
          <p:nvCxnSpPr>
            <p:cNvPr id="24" name="연결선: 꺾임 15">
              <a:extLst>
                <a:ext uri="{FF2B5EF4-FFF2-40B4-BE49-F238E27FC236}">
                  <a16:creationId xmlns:a16="http://schemas.microsoft.com/office/drawing/2014/main" id="{EFAB0FDF-1EE1-49EE-8DC8-842983F5F4AC}"/>
                </a:ext>
              </a:extLst>
            </p:cNvPr>
            <p:cNvCxnSpPr>
              <a:cxnSpLocks/>
              <a:stCxn id="23" idx="1"/>
              <a:endCxn id="16" idx="1"/>
            </p:cNvCxnSpPr>
            <p:nvPr/>
          </p:nvCxnSpPr>
          <p:spPr>
            <a:xfrm rot="10800000" flipV="1">
              <a:off x="4509381" y="2550183"/>
              <a:ext cx="12700" cy="1950548"/>
            </a:xfrm>
            <a:prstGeom prst="bentConnector3">
              <a:avLst>
                <a:gd name="adj1" fmla="val 1800000"/>
              </a:avLst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연결선: 꺾임 16">
              <a:extLst>
                <a:ext uri="{FF2B5EF4-FFF2-40B4-BE49-F238E27FC236}">
                  <a16:creationId xmlns:a16="http://schemas.microsoft.com/office/drawing/2014/main" id="{82003703-3E9D-93DA-7A88-9BBDAAD56AA0}"/>
                </a:ext>
              </a:extLst>
            </p:cNvPr>
            <p:cNvCxnSpPr>
              <a:cxnSpLocks/>
              <a:stCxn id="16" idx="3"/>
              <a:endCxn id="28" idx="2"/>
            </p:cNvCxnSpPr>
            <p:nvPr/>
          </p:nvCxnSpPr>
          <p:spPr>
            <a:xfrm flipV="1">
              <a:off x="6438659" y="3853420"/>
              <a:ext cx="4530430" cy="647311"/>
            </a:xfrm>
            <a:prstGeom prst="bentConnector2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연결선: 꺾임 17">
              <a:extLst>
                <a:ext uri="{FF2B5EF4-FFF2-40B4-BE49-F238E27FC236}">
                  <a16:creationId xmlns:a16="http://schemas.microsoft.com/office/drawing/2014/main" id="{B66B1DF5-CDD5-05B7-335A-EEACB72FDFEC}"/>
                </a:ext>
              </a:extLst>
            </p:cNvPr>
            <p:cNvCxnSpPr>
              <a:cxnSpLocks/>
              <a:stCxn id="18" idx="0"/>
              <a:endCxn id="15" idx="0"/>
            </p:cNvCxnSpPr>
            <p:nvPr/>
          </p:nvCxnSpPr>
          <p:spPr>
            <a:xfrm rot="16200000" flipH="1" flipV="1">
              <a:off x="5689983" y="-460745"/>
              <a:ext cx="903201" cy="6124982"/>
            </a:xfrm>
            <a:prstGeom prst="bentConnector3">
              <a:avLst>
                <a:gd name="adj1" fmla="val -65807"/>
              </a:avLst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6D90F4CB-B584-AAA5-882D-D8D2B91CD904}"/>
                </a:ext>
              </a:extLst>
            </p:cNvPr>
            <p:cNvSpPr/>
            <p:nvPr/>
          </p:nvSpPr>
          <p:spPr>
            <a:xfrm>
              <a:off x="182879" y="963168"/>
              <a:ext cx="11899393" cy="4657343"/>
            </a:xfrm>
            <a:prstGeom prst="rect">
              <a:avLst/>
            </a:prstGeom>
            <a:noFill/>
            <a:ln w="412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  <p:sp>
          <p:nvSpPr>
            <p:cNvPr id="28" name="직사각형 27">
              <a:extLst>
                <a:ext uri="{FF2B5EF4-FFF2-40B4-BE49-F238E27FC236}">
                  <a16:creationId xmlns:a16="http://schemas.microsoft.com/office/drawing/2014/main" id="{A65A4E1F-FDFE-15F2-32F6-FE80F0EFF84A}"/>
                </a:ext>
              </a:extLst>
            </p:cNvPr>
            <p:cNvSpPr/>
            <p:nvPr/>
          </p:nvSpPr>
          <p:spPr>
            <a:xfrm>
              <a:off x="10286420" y="3053347"/>
              <a:ext cx="1365337" cy="800073"/>
            </a:xfrm>
            <a:prstGeom prst="rect">
              <a:avLst/>
            </a:prstGeom>
            <a:noFill/>
            <a:ln w="38100">
              <a:solidFill>
                <a:schemeClr val="tx2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동신대학교</a:t>
              </a:r>
              <a:endParaRPr lang="ko-KR" altLang="en-US" sz="1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cxnSp>
          <p:nvCxnSpPr>
            <p:cNvPr id="29" name="연결선: 꺾임 20">
              <a:extLst>
                <a:ext uri="{FF2B5EF4-FFF2-40B4-BE49-F238E27FC236}">
                  <a16:creationId xmlns:a16="http://schemas.microsoft.com/office/drawing/2014/main" id="{8909E231-B26E-2EB5-960F-275B750D717C}"/>
                </a:ext>
              </a:extLst>
            </p:cNvPr>
            <p:cNvCxnSpPr>
              <a:stCxn id="17" idx="0"/>
              <a:endCxn id="28" idx="0"/>
            </p:cNvCxnSpPr>
            <p:nvPr/>
          </p:nvCxnSpPr>
          <p:spPr>
            <a:xfrm rot="16200000" flipH="1">
              <a:off x="8637131" y="721389"/>
              <a:ext cx="903201" cy="3760714"/>
            </a:xfrm>
            <a:prstGeom prst="bentConnector3">
              <a:avLst>
                <a:gd name="adj1" fmla="val -103602"/>
              </a:avLst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연결선: 꺾임 21">
              <a:extLst>
                <a:ext uri="{FF2B5EF4-FFF2-40B4-BE49-F238E27FC236}">
                  <a16:creationId xmlns:a16="http://schemas.microsoft.com/office/drawing/2014/main" id="{C7D0C4DA-06F1-7526-4EA9-5A879FBB20C3}"/>
                </a:ext>
              </a:extLst>
            </p:cNvPr>
            <p:cNvCxnSpPr>
              <a:stCxn id="15" idx="2"/>
              <a:endCxn id="28" idx="2"/>
            </p:cNvCxnSpPr>
            <p:nvPr/>
          </p:nvCxnSpPr>
          <p:spPr>
            <a:xfrm rot="16200000" flipH="1">
              <a:off x="7024091" y="-91578"/>
              <a:ext cx="12700" cy="7889996"/>
            </a:xfrm>
            <a:prstGeom prst="bentConnector3">
              <a:avLst>
                <a:gd name="adj1" fmla="val 12264000"/>
              </a:avLst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직사각형 30">
              <a:extLst>
                <a:ext uri="{FF2B5EF4-FFF2-40B4-BE49-F238E27FC236}">
                  <a16:creationId xmlns:a16="http://schemas.microsoft.com/office/drawing/2014/main" id="{6D09CB05-4519-EE26-2FD1-6765FFC43D51}"/>
                </a:ext>
              </a:extLst>
            </p:cNvPr>
            <p:cNvSpPr/>
            <p:nvPr/>
          </p:nvSpPr>
          <p:spPr>
            <a:xfrm>
              <a:off x="3247576" y="5223125"/>
              <a:ext cx="992743" cy="295279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3810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100" i="1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설문조사</a:t>
              </a:r>
            </a:p>
          </p:txBody>
        </p:sp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353B0F2C-C24F-BC22-5C49-2C065BFC55B2}"/>
                </a:ext>
              </a:extLst>
            </p:cNvPr>
            <p:cNvSpPr/>
            <p:nvPr/>
          </p:nvSpPr>
          <p:spPr>
            <a:xfrm>
              <a:off x="7528663" y="4359442"/>
              <a:ext cx="1133753" cy="295279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3810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100" i="1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분석데이터</a:t>
              </a:r>
              <a:endParaRPr lang="en-US" altLang="ko-KR" sz="1100" i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33" name="직사각형 32">
              <a:extLst>
                <a:ext uri="{FF2B5EF4-FFF2-40B4-BE49-F238E27FC236}">
                  <a16:creationId xmlns:a16="http://schemas.microsoft.com/office/drawing/2014/main" id="{2255F1C3-6280-B376-0892-BBCE787B7233}"/>
                </a:ext>
              </a:extLst>
            </p:cNvPr>
            <p:cNvSpPr/>
            <p:nvPr/>
          </p:nvSpPr>
          <p:spPr>
            <a:xfrm>
              <a:off x="7528663" y="1061144"/>
              <a:ext cx="1133753" cy="295279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3810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100" i="1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분석데이터</a:t>
              </a:r>
            </a:p>
          </p:txBody>
        </p:sp>
      </p:grpSp>
      <p:sp>
        <p:nvSpPr>
          <p:cNvPr id="34" name="TextBox 33">
            <a:extLst>
              <a:ext uri="{FF2B5EF4-FFF2-40B4-BE49-F238E27FC236}">
                <a16:creationId xmlns:a16="http://schemas.microsoft.com/office/drawing/2014/main" id="{61FDF54C-796A-040B-6D5B-540C4FF601A6}"/>
              </a:ext>
            </a:extLst>
          </p:cNvPr>
          <p:cNvSpPr txBox="1"/>
          <p:nvPr/>
        </p:nvSpPr>
        <p:spPr>
          <a:xfrm>
            <a:off x="1109133" y="5199945"/>
            <a:ext cx="10354766" cy="11518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ko-KR" altLang="en-US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설문과 키트</a:t>
            </a:r>
            <a:endParaRPr lang="en-US" altLang="ko-KR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800" b="1" kern="0" spc="0" dirty="0" err="1">
                <a:solidFill>
                  <a:srgbClr val="000000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장수마을의</a:t>
            </a: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 건강 장수인들을 선정하고 대조군과 대비되는 </a:t>
            </a:r>
            <a:r>
              <a:rPr lang="ko-KR" altLang="en-US" sz="1800" b="1" kern="0" spc="0" dirty="0">
                <a:solidFill>
                  <a:srgbClr val="0000FF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장수 마이크로바이옴 </a:t>
            </a:r>
            <a:r>
              <a:rPr lang="en-US" altLang="ko-KR" sz="1800" b="1" kern="0" spc="0" dirty="0">
                <a:solidFill>
                  <a:srgbClr val="0000FF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DB </a:t>
            </a:r>
            <a:r>
              <a:rPr lang="ko-KR" altLang="en-US" sz="1800" b="1" kern="0" spc="0" dirty="0">
                <a:solidFill>
                  <a:srgbClr val="0000FF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구축 및 건강 관리 프로그램을 개발</a:t>
            </a: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하여 </a:t>
            </a:r>
            <a:r>
              <a:rPr lang="ko-KR" altLang="en-US" sz="1800" b="1" kern="0" spc="0" dirty="0" err="1">
                <a:solidFill>
                  <a:srgbClr val="000000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웰에이징</a:t>
            </a: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 기반 기술을 개발</a:t>
            </a:r>
            <a:endParaRPr lang="en-US" altLang="ko-KR" sz="1800" b="1" kern="0" spc="0" dirty="0">
              <a:solidFill>
                <a:srgbClr val="000000"/>
              </a:solidFill>
              <a:effectLst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589725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>
            <a:extLst>
              <a:ext uri="{FF2B5EF4-FFF2-40B4-BE49-F238E27FC236}">
                <a16:creationId xmlns:a16="http://schemas.microsoft.com/office/drawing/2014/main" id="{3D1E7B72-944B-482D-A409-C28660721FD2}"/>
              </a:ext>
            </a:extLst>
          </p:cNvPr>
          <p:cNvGrpSpPr/>
          <p:nvPr/>
        </p:nvGrpSpPr>
        <p:grpSpPr>
          <a:xfrm>
            <a:off x="0" y="-1"/>
            <a:ext cx="12192000" cy="977901"/>
            <a:chOff x="0" y="114299"/>
            <a:chExt cx="12192000" cy="977901"/>
          </a:xfrm>
        </p:grpSpPr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72F2D30B-47CD-44D0-865E-33EAFC3533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973" r="5104" b="155"/>
            <a:stretch/>
          </p:blipFill>
          <p:spPr>
            <a:xfrm>
              <a:off x="0" y="114299"/>
              <a:ext cx="4356100" cy="977901"/>
            </a:xfrm>
            <a:prstGeom prst="rect">
              <a:avLst/>
            </a:prstGeom>
          </p:spPr>
        </p:pic>
        <p:cxnSp>
          <p:nvCxnSpPr>
            <p:cNvPr id="8" name="직선 연결선 7">
              <a:extLst>
                <a:ext uri="{FF2B5EF4-FFF2-40B4-BE49-F238E27FC236}">
                  <a16:creationId xmlns:a16="http://schemas.microsoft.com/office/drawing/2014/main" id="{27CBF1FF-87ED-4A1D-A570-ABDC5DF7408B}"/>
                </a:ext>
              </a:extLst>
            </p:cNvPr>
            <p:cNvCxnSpPr>
              <a:cxnSpLocks/>
            </p:cNvCxnSpPr>
            <p:nvPr/>
          </p:nvCxnSpPr>
          <p:spPr>
            <a:xfrm>
              <a:off x="1739900" y="1079501"/>
              <a:ext cx="10452100" cy="0"/>
            </a:xfrm>
            <a:prstGeom prst="line">
              <a:avLst/>
            </a:prstGeom>
            <a:ln>
              <a:solidFill>
                <a:srgbClr val="EE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직사각형 2">
            <a:extLst>
              <a:ext uri="{FF2B5EF4-FFF2-40B4-BE49-F238E27FC236}">
                <a16:creationId xmlns:a16="http://schemas.microsoft.com/office/drawing/2014/main" id="{E7C010CB-41D0-4D71-8EA5-A48CDA125B35}"/>
              </a:ext>
            </a:extLst>
          </p:cNvPr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rgbClr val="EE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858456F-B932-4854-919C-3F303795EF67}"/>
              </a:ext>
            </a:extLst>
          </p:cNvPr>
          <p:cNvSpPr txBox="1"/>
          <p:nvPr/>
        </p:nvSpPr>
        <p:spPr>
          <a:xfrm>
            <a:off x="1974849" y="202627"/>
            <a:ext cx="119570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0" i="0" dirty="0">
                <a:solidFill>
                  <a:srgbClr val="000000"/>
                </a:solidFill>
                <a:effectLst/>
                <a:latin typeface="HY울릉도M" panose="02030600000101010101" pitchFamily="18" charset="-127"/>
                <a:ea typeface="HY울릉도M" panose="02030600000101010101" pitchFamily="18" charset="-127"/>
              </a:rPr>
              <a:t>3-3. </a:t>
            </a:r>
            <a:r>
              <a:rPr lang="ko-KR" altLang="en-US" sz="3200" dirty="0" err="1">
                <a:latin typeface="HY울릉도M" panose="02030600000101010101" pitchFamily="18" charset="-127"/>
                <a:ea typeface="HY울릉도M" panose="02030600000101010101" pitchFamily="18" charset="-127"/>
              </a:rPr>
              <a:t>연구대상자</a:t>
            </a:r>
            <a:r>
              <a:rPr lang="ko-KR" altLang="en-US" sz="32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en-US" sz="3200" dirty="0" err="1">
                <a:latin typeface="HY울릉도M" panose="02030600000101010101" pitchFamily="18" charset="-127"/>
                <a:ea typeface="HY울릉도M" panose="02030600000101010101" pitchFamily="18" charset="-127"/>
              </a:rPr>
              <a:t>참여기준</a:t>
            </a:r>
            <a:r>
              <a:rPr lang="ko-KR" altLang="en-US" sz="32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 및 </a:t>
            </a:r>
            <a:r>
              <a:rPr lang="ko-KR" altLang="en-US" sz="3200" dirty="0" err="1">
                <a:latin typeface="HY울릉도M" panose="02030600000101010101" pitchFamily="18" charset="-127"/>
                <a:ea typeface="HY울릉도M" panose="02030600000101010101" pitchFamily="18" charset="-127"/>
              </a:rPr>
              <a:t>제외기준</a:t>
            </a:r>
            <a:endParaRPr lang="en-US" altLang="ko-KR" sz="3200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  <p:sp>
        <p:nvSpPr>
          <p:cNvPr id="12" name="Rectangle 1">
            <a:extLst>
              <a:ext uri="{FF2B5EF4-FFF2-40B4-BE49-F238E27FC236}">
                <a16:creationId xmlns:a16="http://schemas.microsoft.com/office/drawing/2014/main" id="{11B0739F-5F9A-4623-9D6B-2FA9E219E4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2188" y="129540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5" name="내용 개체 틀 2">
            <a:extLst>
              <a:ext uri="{FF2B5EF4-FFF2-40B4-BE49-F238E27FC236}">
                <a16:creationId xmlns:a16="http://schemas.microsoft.com/office/drawing/2014/main" id="{A56C2D88-B9F3-5C15-8478-79666CFBF2AE}"/>
              </a:ext>
            </a:extLst>
          </p:cNvPr>
          <p:cNvSpPr txBox="1">
            <a:spLocks/>
          </p:cNvSpPr>
          <p:nvPr/>
        </p:nvSpPr>
        <p:spPr>
          <a:xfrm>
            <a:off x="1636500" y="1180528"/>
            <a:ext cx="9962833" cy="5669001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base">
              <a:lnSpc>
                <a:spcPct val="160000"/>
              </a:lnSpc>
              <a:spcBef>
                <a:spcPts val="0"/>
              </a:spcBef>
              <a:buFont typeface="Wingdings" panose="05000000000000000000" pitchFamily="2" charset="2"/>
              <a:buChar char="l"/>
            </a:pPr>
            <a:r>
              <a:rPr lang="ko-KR" altLang="en-US" sz="3100" kern="0" dirty="0">
                <a:solidFill>
                  <a:srgbClr val="00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올해 </a:t>
            </a:r>
            <a:r>
              <a:rPr lang="en-US" altLang="ko-KR" sz="3100" kern="0" dirty="0">
                <a:solidFill>
                  <a:srgbClr val="00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400</a:t>
            </a:r>
            <a:r>
              <a:rPr lang="ko-KR" altLang="en-US" sz="3100" kern="0" dirty="0">
                <a:solidFill>
                  <a:srgbClr val="00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명의 대상자 모집이 목표이며 현재 </a:t>
            </a:r>
            <a:r>
              <a:rPr lang="en-US" altLang="ko-KR" sz="3100" kern="0" dirty="0">
                <a:solidFill>
                  <a:srgbClr val="00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70</a:t>
            </a:r>
            <a:r>
              <a:rPr lang="ko-KR" altLang="en-US" sz="3100" kern="0" dirty="0">
                <a:solidFill>
                  <a:srgbClr val="00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명 모집 됨</a:t>
            </a:r>
            <a:r>
              <a:rPr lang="en-US" altLang="ko-KR" sz="3100" kern="0" dirty="0">
                <a:solidFill>
                  <a:srgbClr val="00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.</a:t>
            </a:r>
          </a:p>
          <a:p>
            <a:pPr marL="0" indent="0" algn="just" fontAlgn="base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en-US" altLang="ko-KR" sz="1400" kern="0" dirty="0">
              <a:solidFill>
                <a:srgbClr val="000000"/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 algn="just" fontAlgn="base">
              <a:lnSpc>
                <a:spcPct val="160000"/>
              </a:lnSpc>
              <a:spcBef>
                <a:spcPts val="0"/>
              </a:spcBef>
              <a:buFont typeface="Wingdings" panose="05000000000000000000" pitchFamily="2" charset="2"/>
              <a:buChar char="l"/>
            </a:pPr>
            <a:r>
              <a:rPr lang="ko-KR" altLang="en-US" kern="0" dirty="0">
                <a:solidFill>
                  <a:srgbClr val="00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en-US" kern="0" dirty="0" err="1">
                <a:solidFill>
                  <a:srgbClr val="00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참여대상자</a:t>
            </a:r>
            <a:r>
              <a:rPr lang="ko-KR" altLang="en-US" kern="0" dirty="0">
                <a:solidFill>
                  <a:srgbClr val="00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기준</a:t>
            </a:r>
          </a:p>
          <a:p>
            <a:pPr marL="0" indent="0" algn="just" fontAlgn="base">
              <a:lnSpc>
                <a:spcPct val="16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ko-KR" sz="1900" kern="0" dirty="0">
                <a:solidFill>
                  <a:srgbClr val="00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    </a:t>
            </a:r>
            <a:r>
              <a:rPr lang="en-US" altLang="ko-KR" sz="23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- 65</a:t>
            </a:r>
            <a:r>
              <a:rPr lang="ko-KR" altLang="en-US" sz="2300" b="1" kern="0" dirty="0" err="1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세이상</a:t>
            </a:r>
            <a:endParaRPr lang="ko-KR" altLang="en-US" sz="2300" b="1" kern="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indent="0" algn="just" fontAlgn="base">
              <a:lnSpc>
                <a:spcPct val="16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ko-KR" sz="23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- </a:t>
            </a:r>
            <a:r>
              <a:rPr lang="ko-KR" altLang="en-US" sz="23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선정된 장수 마을 내 </a:t>
            </a:r>
            <a:r>
              <a:rPr lang="en-US" altLang="ko-KR" sz="23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r>
              <a:rPr lang="ko-KR" altLang="en-US" sz="2300" b="1" kern="0" dirty="0" err="1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년이상</a:t>
            </a:r>
            <a:r>
              <a:rPr lang="en-US" altLang="ko-KR" sz="23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23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현재까지</a:t>
            </a:r>
            <a:r>
              <a:rPr lang="en-US" altLang="ko-KR" sz="23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23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거주</a:t>
            </a:r>
            <a:endParaRPr lang="en-US" altLang="ko-KR" sz="2300" b="1" kern="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indent="0" algn="just" fontAlgn="base">
              <a:lnSpc>
                <a:spcPct val="16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ko-KR" altLang="en-US" sz="1000" b="1" kern="0" dirty="0">
              <a:solidFill>
                <a:srgbClr val="000000"/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 algn="just" fontAlgn="base">
              <a:lnSpc>
                <a:spcPct val="160000"/>
              </a:lnSpc>
              <a:spcBef>
                <a:spcPts val="0"/>
              </a:spcBef>
              <a:buFont typeface="Wingdings" panose="05000000000000000000" pitchFamily="2" charset="2"/>
              <a:buChar char="l"/>
            </a:pPr>
            <a:r>
              <a:rPr lang="ko-KR" altLang="en-US" kern="0" dirty="0">
                <a:solidFill>
                  <a:srgbClr val="00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제외 기준</a:t>
            </a:r>
          </a:p>
          <a:p>
            <a:pPr marL="0" indent="0" algn="just" fontAlgn="base">
              <a:lnSpc>
                <a:spcPct val="16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ko-KR" sz="2100" b="1" kern="0" dirty="0">
                <a:solidFill>
                  <a:srgbClr val="00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   </a:t>
            </a:r>
            <a:r>
              <a:rPr lang="en-US" altLang="ko-KR" sz="23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23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단 다음과 같은 경우 구체적인 상황을 고려하여 참여를 제한할 수 있음</a:t>
            </a:r>
            <a:r>
              <a:rPr lang="en-US" altLang="ko-KR" sz="23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marL="0" indent="0" algn="just" fontAlgn="base">
              <a:lnSpc>
                <a:spcPct val="16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ko-KR" sz="23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- </a:t>
            </a:r>
            <a:r>
              <a:rPr lang="ko-KR" altLang="en-US" sz="23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최근 </a:t>
            </a:r>
            <a:r>
              <a:rPr lang="en-US" altLang="ko-KR" sz="23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23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이내에 암의 진단 및 치료를 받은 적이 있는 경우</a:t>
            </a:r>
            <a:endParaRPr lang="en-US" altLang="ko-KR" sz="2300" b="1" kern="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indent="0" algn="just" fontAlgn="base">
              <a:lnSpc>
                <a:spcPct val="16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ko-KR" sz="23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- </a:t>
            </a:r>
            <a:r>
              <a:rPr lang="ko-KR" altLang="en-US" sz="23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치매 등으로 </a:t>
            </a:r>
            <a:r>
              <a:rPr lang="ko-KR" altLang="en-US" sz="2300" b="1" kern="0" dirty="0" err="1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인지장애가</a:t>
            </a:r>
            <a:r>
              <a:rPr lang="ko-KR" altLang="en-US" sz="23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있는 경우</a:t>
            </a:r>
            <a:endParaRPr lang="en-US" altLang="ko-KR" sz="2300" b="1" kern="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indent="0" algn="just" fontAlgn="base">
              <a:lnSpc>
                <a:spcPct val="16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ko-KR" sz="23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- </a:t>
            </a:r>
            <a:r>
              <a:rPr lang="ko-KR" altLang="en-US" sz="23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시력 및 </a:t>
            </a:r>
            <a:r>
              <a:rPr lang="ko-KR" altLang="en-US" sz="2300" b="1" kern="0" dirty="0" err="1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청력저하</a:t>
            </a:r>
            <a:r>
              <a:rPr lang="ko-KR" altLang="en-US" sz="23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등으로 동의서 이해가 어려운 경우</a:t>
            </a:r>
            <a:endParaRPr lang="en-US" altLang="ko-KR" sz="2300" b="1" kern="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indent="0" algn="just" fontAlgn="base">
              <a:lnSpc>
                <a:spcPct val="16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ko-KR" sz="23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- </a:t>
            </a:r>
            <a:r>
              <a:rPr lang="ko-KR" altLang="en-US" sz="23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거주지가 없거나 불분명한 경우</a:t>
            </a:r>
            <a:endParaRPr lang="en-US" altLang="ko-KR" sz="2300" b="1" kern="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indent="0" algn="just" fontAlgn="base">
              <a:lnSpc>
                <a:spcPct val="16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ko-KR" sz="23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- 1</a:t>
            </a:r>
            <a:r>
              <a:rPr lang="ko-KR" altLang="en-US" sz="23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년간 </a:t>
            </a:r>
            <a:r>
              <a:rPr lang="ko-KR" altLang="en-US" sz="2300" b="1" kern="0" dirty="0" err="1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와병일수가</a:t>
            </a:r>
            <a:r>
              <a:rPr lang="ko-KR" altLang="en-US" sz="23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23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10</a:t>
            </a:r>
            <a:r>
              <a:rPr lang="ko-KR" altLang="en-US" sz="23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일 이상인 경우</a:t>
            </a:r>
            <a:endParaRPr lang="en-US" altLang="ko-KR" sz="2300" b="1" kern="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indent="0" algn="just" fontAlgn="base">
              <a:lnSpc>
                <a:spcPct val="16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ko-KR" sz="23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- </a:t>
            </a:r>
            <a:r>
              <a:rPr lang="ko-KR" altLang="en-US" sz="23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그 외 </a:t>
            </a:r>
            <a:r>
              <a:rPr lang="ko-KR" altLang="en-US" sz="2300" b="1" kern="0" dirty="0" err="1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검사자에</a:t>
            </a:r>
            <a:r>
              <a:rPr lang="ko-KR" altLang="en-US" sz="23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의해 연구 참여에 합당하지 않다고 판단되는 경우</a:t>
            </a:r>
            <a:endParaRPr lang="ko-KR" altLang="en-US" sz="36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885706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>
            <a:extLst>
              <a:ext uri="{FF2B5EF4-FFF2-40B4-BE49-F238E27FC236}">
                <a16:creationId xmlns:a16="http://schemas.microsoft.com/office/drawing/2014/main" id="{3D1E7B72-944B-482D-A409-C28660721FD2}"/>
              </a:ext>
            </a:extLst>
          </p:cNvPr>
          <p:cNvGrpSpPr/>
          <p:nvPr/>
        </p:nvGrpSpPr>
        <p:grpSpPr>
          <a:xfrm>
            <a:off x="0" y="-1"/>
            <a:ext cx="12192000" cy="977901"/>
            <a:chOff x="0" y="114299"/>
            <a:chExt cx="12192000" cy="977901"/>
          </a:xfrm>
        </p:grpSpPr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72F2D30B-47CD-44D0-865E-33EAFC3533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973" r="5104" b="155"/>
            <a:stretch/>
          </p:blipFill>
          <p:spPr>
            <a:xfrm>
              <a:off x="0" y="114299"/>
              <a:ext cx="4356100" cy="977901"/>
            </a:xfrm>
            <a:prstGeom prst="rect">
              <a:avLst/>
            </a:prstGeom>
          </p:spPr>
        </p:pic>
        <p:cxnSp>
          <p:nvCxnSpPr>
            <p:cNvPr id="8" name="직선 연결선 7">
              <a:extLst>
                <a:ext uri="{FF2B5EF4-FFF2-40B4-BE49-F238E27FC236}">
                  <a16:creationId xmlns:a16="http://schemas.microsoft.com/office/drawing/2014/main" id="{27CBF1FF-87ED-4A1D-A570-ABDC5DF7408B}"/>
                </a:ext>
              </a:extLst>
            </p:cNvPr>
            <p:cNvCxnSpPr>
              <a:cxnSpLocks/>
            </p:cNvCxnSpPr>
            <p:nvPr/>
          </p:nvCxnSpPr>
          <p:spPr>
            <a:xfrm>
              <a:off x="1739900" y="1079501"/>
              <a:ext cx="10452100" cy="0"/>
            </a:xfrm>
            <a:prstGeom prst="line">
              <a:avLst/>
            </a:prstGeom>
            <a:ln>
              <a:solidFill>
                <a:srgbClr val="EE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직사각형 2">
            <a:extLst>
              <a:ext uri="{FF2B5EF4-FFF2-40B4-BE49-F238E27FC236}">
                <a16:creationId xmlns:a16="http://schemas.microsoft.com/office/drawing/2014/main" id="{E7C010CB-41D0-4D71-8EA5-A48CDA125B35}"/>
              </a:ext>
            </a:extLst>
          </p:cNvPr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rgbClr val="EE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858456F-B932-4854-919C-3F303795EF67}"/>
              </a:ext>
            </a:extLst>
          </p:cNvPr>
          <p:cNvSpPr txBox="1"/>
          <p:nvPr/>
        </p:nvSpPr>
        <p:spPr>
          <a:xfrm>
            <a:off x="1974849" y="202627"/>
            <a:ext cx="119570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0" i="0" dirty="0">
                <a:solidFill>
                  <a:srgbClr val="000000"/>
                </a:solidFill>
                <a:effectLst/>
                <a:latin typeface="HY울릉도M" panose="02030600000101010101" pitchFamily="18" charset="-127"/>
                <a:ea typeface="HY울릉도M" panose="02030600000101010101" pitchFamily="18" charset="-127"/>
              </a:rPr>
              <a:t>3-4. </a:t>
            </a:r>
            <a:r>
              <a:rPr lang="ko-KR" altLang="en-US" sz="3200" dirty="0" err="1">
                <a:latin typeface="HY울릉도M" panose="02030600000101010101" pitchFamily="18" charset="-127"/>
                <a:ea typeface="HY울릉도M" panose="02030600000101010101" pitchFamily="18" charset="-127"/>
              </a:rPr>
              <a:t>연구대상자</a:t>
            </a:r>
            <a:r>
              <a:rPr lang="ko-KR" altLang="en-US" sz="32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en-US" sz="3200" dirty="0" err="1">
                <a:latin typeface="HY울릉도M" panose="02030600000101010101" pitchFamily="18" charset="-127"/>
                <a:ea typeface="HY울릉도M" panose="02030600000101010101" pitchFamily="18" charset="-127"/>
              </a:rPr>
              <a:t>참여기준</a:t>
            </a:r>
            <a:r>
              <a:rPr lang="ko-KR" altLang="en-US" sz="32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 및 </a:t>
            </a:r>
            <a:r>
              <a:rPr lang="ko-KR" altLang="en-US" sz="3200" dirty="0" err="1">
                <a:latin typeface="HY울릉도M" panose="02030600000101010101" pitchFamily="18" charset="-127"/>
                <a:ea typeface="HY울릉도M" panose="02030600000101010101" pitchFamily="18" charset="-127"/>
              </a:rPr>
              <a:t>제외기준</a:t>
            </a:r>
            <a:endParaRPr lang="en-US" altLang="ko-KR" sz="3200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  <p:sp>
        <p:nvSpPr>
          <p:cNvPr id="12" name="Rectangle 1">
            <a:extLst>
              <a:ext uri="{FF2B5EF4-FFF2-40B4-BE49-F238E27FC236}">
                <a16:creationId xmlns:a16="http://schemas.microsoft.com/office/drawing/2014/main" id="{11B0739F-5F9A-4623-9D6B-2FA9E219E4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2188" y="129540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767132" y="1473204"/>
            <a:ext cx="3409187" cy="4665129"/>
            <a:chOff x="1285" y="-1"/>
            <a:chExt cx="3338575" cy="5418667"/>
          </a:xfrm>
        </p:grpSpPr>
        <p:sp>
          <p:nvSpPr>
            <p:cNvPr id="21" name="순서도: 수동 연산 20"/>
            <p:cNvSpPr/>
            <p:nvPr/>
          </p:nvSpPr>
          <p:spPr>
            <a:xfrm rot="16200000">
              <a:off x="-1038761" y="1040045"/>
              <a:ext cx="5418667" cy="3338575"/>
            </a:xfrm>
            <a:prstGeom prst="flowChartManualOperation">
              <a:avLst/>
            </a:prstGeom>
            <a:solidFill>
              <a:schemeClr val="accent5">
                <a:lumMod val="40000"/>
                <a:lumOff val="60000"/>
              </a:schemeClr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shade val="8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5">
                <a:shade val="8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순서도: 수동 연산 4"/>
            <p:cNvSpPr txBox="1"/>
            <p:nvPr/>
          </p:nvSpPr>
          <p:spPr>
            <a:xfrm rot="21600000">
              <a:off x="1285" y="1083732"/>
              <a:ext cx="3338575" cy="325120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03200" tIns="0" rIns="203200" bIns="0" numCol="1" spcCol="1270" anchor="t" anchorCtr="0">
              <a:noAutofit/>
            </a:bodyPr>
            <a:lstStyle/>
            <a:p>
              <a:pPr lvl="0" algn="l" defTabSz="1422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3200" kern="1200" dirty="0">
                  <a:solidFill>
                    <a:schemeClr val="bg2">
                      <a:lumMod val="1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울릉도M" panose="02030600000101010101" pitchFamily="18" charset="-127"/>
                  <a:ea typeface="HY울릉도M" panose="02030600000101010101" pitchFamily="18" charset="-127"/>
                </a:rPr>
                <a:t>마을선정</a:t>
              </a:r>
            </a:p>
            <a:p>
              <a:pPr marL="228600" lvl="1" indent="-228600" algn="l" defTabSz="933450" latinLnBrk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kern="1200" dirty="0">
                  <a:solidFill>
                    <a:schemeClr val="bg2">
                      <a:lumMod val="10000"/>
                    </a:schemeClr>
                  </a:solidFill>
                  <a:latin typeface="HY울릉도M" panose="02030600000101010101" pitchFamily="18" charset="-127"/>
                  <a:ea typeface="HY울릉도M" panose="02030600000101010101" pitchFamily="18" charset="-127"/>
                </a:rPr>
                <a:t>사전답사</a:t>
              </a:r>
            </a:p>
            <a:p>
              <a:pPr marL="228600" lvl="1" indent="-228600" algn="l" defTabSz="933450" latinLnBrk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kern="1200" dirty="0">
                  <a:solidFill>
                    <a:schemeClr val="bg2">
                      <a:lumMod val="10000"/>
                    </a:schemeClr>
                  </a:solidFill>
                  <a:latin typeface="HY울릉도M" panose="02030600000101010101" pitchFamily="18" charset="-127"/>
                  <a:ea typeface="HY울릉도M" panose="02030600000101010101" pitchFamily="18" charset="-127"/>
                </a:rPr>
                <a:t>구비품목 준비</a:t>
              </a:r>
            </a:p>
          </p:txBody>
        </p:sp>
      </p:grpSp>
      <p:grpSp>
        <p:nvGrpSpPr>
          <p:cNvPr id="15" name="그룹 14"/>
          <p:cNvGrpSpPr/>
          <p:nvPr/>
        </p:nvGrpSpPr>
        <p:grpSpPr>
          <a:xfrm>
            <a:off x="4356100" y="1473204"/>
            <a:ext cx="3409187" cy="4665129"/>
            <a:chOff x="3590253" y="-1"/>
            <a:chExt cx="3338575" cy="5418667"/>
          </a:xfrm>
          <a:solidFill>
            <a:schemeClr val="accent5">
              <a:lumMod val="60000"/>
              <a:lumOff val="40000"/>
            </a:schemeClr>
          </a:solidFill>
        </p:grpSpPr>
        <p:sp>
          <p:nvSpPr>
            <p:cNvPr id="19" name="순서도: 수동 연산 18"/>
            <p:cNvSpPr/>
            <p:nvPr/>
          </p:nvSpPr>
          <p:spPr>
            <a:xfrm rot="16200000">
              <a:off x="2550207" y="1040045"/>
              <a:ext cx="5418667" cy="3338575"/>
            </a:xfrm>
            <a:prstGeom prst="flowChartManualOperation">
              <a:avLst/>
            </a:prstGeom>
            <a:grpFill/>
            <a:ln w="28575">
              <a:solidFill>
                <a:srgbClr val="FF0000"/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shade val="80000"/>
                <a:hueOff val="135632"/>
                <a:satOff val="2588"/>
                <a:lumOff val="11428"/>
                <a:alphaOff val="0"/>
              </a:schemeClr>
            </a:fillRef>
            <a:effectRef idx="2">
              <a:schemeClr val="accent5">
                <a:shade val="80000"/>
                <a:hueOff val="135632"/>
                <a:satOff val="2588"/>
                <a:lumOff val="1142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순서도: 수동 연산 6"/>
            <p:cNvSpPr txBox="1"/>
            <p:nvPr/>
          </p:nvSpPr>
          <p:spPr>
            <a:xfrm>
              <a:off x="3644146" y="1083731"/>
              <a:ext cx="3268099" cy="3251201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03200" tIns="0" rIns="203200" bIns="0" numCol="1" spcCol="1270" anchor="t" anchorCtr="0">
              <a:noAutofit/>
            </a:bodyPr>
            <a:lstStyle/>
            <a:p>
              <a:pPr lvl="0" algn="l" defTabSz="1422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3200" kern="1200" dirty="0">
                  <a:solidFill>
                    <a:schemeClr val="bg2">
                      <a:lumMod val="1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울릉도M" panose="02030600000101010101" pitchFamily="18" charset="-127"/>
                  <a:ea typeface="HY울릉도M" panose="02030600000101010101" pitchFamily="18" charset="-127"/>
                </a:rPr>
                <a:t>마을방문</a:t>
              </a:r>
            </a:p>
            <a:p>
              <a:pPr marL="171450" lvl="1" indent="-171450" algn="l" defTabSz="800100" latinLnBrk="1"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800" kern="1200" dirty="0">
                  <a:solidFill>
                    <a:schemeClr val="bg2">
                      <a:lumMod val="10000"/>
                    </a:schemeClr>
                  </a:solidFill>
                  <a:latin typeface="HY울릉도M" panose="02030600000101010101" pitchFamily="18" charset="-127"/>
                  <a:ea typeface="HY울릉도M" panose="02030600000101010101" pitchFamily="18" charset="-127"/>
                </a:rPr>
                <a:t>활동지정리 소품 설치</a:t>
              </a:r>
            </a:p>
            <a:p>
              <a:pPr marL="171450" lvl="1" indent="-171450" algn="l" defTabSz="800100" latinLnBrk="1"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800" kern="1200" dirty="0">
                  <a:solidFill>
                    <a:schemeClr val="bg2">
                      <a:lumMod val="10000"/>
                    </a:schemeClr>
                  </a:solidFill>
                  <a:latin typeface="HY울릉도M" panose="02030600000101010101" pitchFamily="18" charset="-127"/>
                  <a:ea typeface="HY울릉도M" panose="02030600000101010101" pitchFamily="18" charset="-127"/>
                </a:rPr>
                <a:t>연구진 소개</a:t>
              </a:r>
            </a:p>
            <a:p>
              <a:pPr marL="171450" lvl="1" indent="-171450" algn="l" defTabSz="800100" latinLnBrk="1"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800" kern="1200" dirty="0">
                  <a:solidFill>
                    <a:schemeClr val="bg2">
                      <a:lumMod val="10000"/>
                    </a:schemeClr>
                  </a:solidFill>
                  <a:latin typeface="HY울릉도M" panose="02030600000101010101" pitchFamily="18" charset="-127"/>
                  <a:ea typeface="HY울릉도M" panose="02030600000101010101" pitchFamily="18" charset="-127"/>
                </a:rPr>
                <a:t>대상자 구비서류 확인</a:t>
              </a:r>
            </a:p>
            <a:p>
              <a:pPr marL="171450" lvl="1" indent="-171450" algn="l" defTabSz="800100" latinLnBrk="1"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800" kern="1200" dirty="0" err="1">
                  <a:solidFill>
                    <a:schemeClr val="bg2">
                      <a:lumMod val="10000"/>
                    </a:schemeClr>
                  </a:solidFill>
                  <a:latin typeface="HY울릉도M" panose="02030600000101010101" pitchFamily="18" charset="-127"/>
                  <a:ea typeface="HY울릉도M" panose="02030600000101010101" pitchFamily="18" charset="-127"/>
                </a:rPr>
                <a:t>요원별</a:t>
              </a:r>
              <a:r>
                <a:rPr lang="ko-KR" altLang="en-US" sz="1800" kern="1200" dirty="0">
                  <a:solidFill>
                    <a:schemeClr val="bg2">
                      <a:lumMod val="10000"/>
                    </a:schemeClr>
                  </a:solidFill>
                  <a:latin typeface="HY울릉도M" panose="02030600000101010101" pitchFamily="18" charset="-127"/>
                  <a:ea typeface="HY울릉도M" panose="02030600000101010101" pitchFamily="18" charset="-127"/>
                </a:rPr>
                <a:t> 소집단 설문조사</a:t>
              </a:r>
            </a:p>
            <a:p>
              <a:pPr marL="171450" lvl="1" indent="-171450" algn="l" defTabSz="800100" latinLnBrk="1"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800" kern="1200" dirty="0">
                  <a:solidFill>
                    <a:schemeClr val="bg2">
                      <a:lumMod val="10000"/>
                    </a:schemeClr>
                  </a:solidFill>
                  <a:latin typeface="HY울릉도M" panose="02030600000101010101" pitchFamily="18" charset="-127"/>
                  <a:ea typeface="HY울릉도M" panose="02030600000101010101" pitchFamily="18" charset="-127"/>
                </a:rPr>
                <a:t>키트 안내</a:t>
              </a:r>
            </a:p>
            <a:p>
              <a:pPr marL="171450" lvl="1" indent="-171450" algn="l" defTabSz="800100" latinLnBrk="1"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800" kern="1200" dirty="0">
                  <a:solidFill>
                    <a:schemeClr val="bg2">
                      <a:lumMod val="10000"/>
                    </a:schemeClr>
                  </a:solidFill>
                  <a:latin typeface="HY울릉도M" panose="02030600000101010101" pitchFamily="18" charset="-127"/>
                  <a:ea typeface="HY울릉도M" panose="02030600000101010101" pitchFamily="18" charset="-127"/>
                </a:rPr>
                <a:t>서류 및 고유번호일치 확인</a:t>
              </a:r>
            </a:p>
            <a:p>
              <a:pPr marL="171450" lvl="1" indent="-171450" algn="l" defTabSz="800100" latinLnBrk="1"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800" kern="1200" dirty="0">
                  <a:solidFill>
                    <a:schemeClr val="bg2">
                      <a:lumMod val="10000"/>
                    </a:schemeClr>
                  </a:solidFill>
                  <a:latin typeface="HY울릉도M" panose="02030600000101010101" pitchFamily="18" charset="-127"/>
                  <a:ea typeface="HY울릉도M" panose="02030600000101010101" pitchFamily="18" charset="-127"/>
                </a:rPr>
                <a:t>완료</a:t>
              </a:r>
            </a:p>
          </p:txBody>
        </p:sp>
      </p:grpSp>
      <p:grpSp>
        <p:nvGrpSpPr>
          <p:cNvPr id="16" name="그룹 15"/>
          <p:cNvGrpSpPr/>
          <p:nvPr/>
        </p:nvGrpSpPr>
        <p:grpSpPr>
          <a:xfrm>
            <a:off x="7945068" y="1473204"/>
            <a:ext cx="3409187" cy="4665129"/>
            <a:chOff x="7179221" y="-1"/>
            <a:chExt cx="3338575" cy="5418667"/>
          </a:xfrm>
          <a:solidFill>
            <a:schemeClr val="accent5">
              <a:lumMod val="75000"/>
            </a:schemeClr>
          </a:solidFill>
        </p:grpSpPr>
        <p:sp>
          <p:nvSpPr>
            <p:cNvPr id="17" name="순서도: 수동 연산 16"/>
            <p:cNvSpPr/>
            <p:nvPr/>
          </p:nvSpPr>
          <p:spPr>
            <a:xfrm rot="16200000">
              <a:off x="6139175" y="1040045"/>
              <a:ext cx="5418667" cy="3338575"/>
            </a:xfrm>
            <a:prstGeom prst="flowChartManualOperation">
              <a:avLst/>
            </a:prstGeom>
            <a:grpFill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shade val="80000"/>
                <a:hueOff val="271263"/>
                <a:satOff val="5175"/>
                <a:lumOff val="22855"/>
                <a:alphaOff val="0"/>
              </a:schemeClr>
            </a:fillRef>
            <a:effectRef idx="2">
              <a:schemeClr val="accent5">
                <a:shade val="80000"/>
                <a:hueOff val="271263"/>
                <a:satOff val="5175"/>
                <a:lumOff val="2285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순서도: 수동 연산 8"/>
            <p:cNvSpPr txBox="1"/>
            <p:nvPr/>
          </p:nvSpPr>
          <p:spPr>
            <a:xfrm rot="21600000">
              <a:off x="7179221" y="1083732"/>
              <a:ext cx="3338575" cy="3251201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03200" tIns="0" rIns="203200" bIns="0" numCol="1" spcCol="1270" anchor="t" anchorCtr="0">
              <a:noAutofit/>
            </a:bodyPr>
            <a:lstStyle/>
            <a:p>
              <a:pPr lvl="0" algn="l" defTabSz="1422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3200" kern="1200" dirty="0">
                  <a:solidFill>
                    <a:schemeClr val="bg2">
                      <a:lumMod val="1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울릉도M" panose="02030600000101010101" pitchFamily="18" charset="-127"/>
                  <a:ea typeface="HY울릉도M" panose="02030600000101010101" pitchFamily="18" charset="-127"/>
                </a:rPr>
                <a:t>방문이후</a:t>
              </a:r>
            </a:p>
            <a:p>
              <a:pPr marL="228600" lvl="1" indent="-228600" algn="l" defTabSz="933450" latinLnBrk="1"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kern="1200" dirty="0">
                  <a:solidFill>
                    <a:schemeClr val="bg2">
                      <a:lumMod val="10000"/>
                    </a:schemeClr>
                  </a:solidFill>
                  <a:latin typeface="HY울릉도M" panose="02030600000101010101" pitchFamily="18" charset="-127"/>
                  <a:ea typeface="HY울릉도M" panose="02030600000101010101" pitchFamily="18" charset="-127"/>
                </a:rPr>
                <a:t>서류 정리 및 미확인 구비서류 요청</a:t>
              </a:r>
            </a:p>
            <a:p>
              <a:pPr marL="228600" lvl="1" indent="-228600" algn="l" defTabSz="933450" latinLnBrk="1"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kern="1200" dirty="0">
                  <a:solidFill>
                    <a:schemeClr val="bg2">
                      <a:lumMod val="10000"/>
                    </a:schemeClr>
                  </a:solidFill>
                  <a:latin typeface="HY울릉도M" panose="02030600000101010101" pitchFamily="18" charset="-127"/>
                  <a:ea typeface="HY울릉도M" panose="02030600000101010101" pitchFamily="18" charset="-127"/>
                </a:rPr>
                <a:t>마을 재방문 </a:t>
              </a:r>
              <a:endParaRPr lang="en-US" altLang="ko-KR" kern="1200" dirty="0">
                <a:solidFill>
                  <a:schemeClr val="bg2">
                    <a:lumMod val="1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endParaRPr>
            </a:p>
            <a:p>
              <a:pPr marL="0" lvl="1" algn="l" defTabSz="933450" latinLnBrk="1">
                <a:spcBef>
                  <a:spcPct val="0"/>
                </a:spcBef>
                <a:spcAft>
                  <a:spcPct val="15000"/>
                </a:spcAft>
              </a:pPr>
              <a:r>
                <a:rPr lang="en-US" altLang="ko-KR" sz="1600" kern="1200" dirty="0">
                  <a:solidFill>
                    <a:schemeClr val="bg2">
                      <a:lumMod val="10000"/>
                    </a:schemeClr>
                  </a:solidFill>
                  <a:latin typeface="HY울릉도M" panose="02030600000101010101" pitchFamily="18" charset="-127"/>
                  <a:ea typeface="HY울릉도M" panose="02030600000101010101" pitchFamily="18" charset="-127"/>
                </a:rPr>
                <a:t>   (</a:t>
              </a:r>
              <a:r>
                <a:rPr lang="ko-KR" altLang="en-US" sz="1600" kern="1200" dirty="0">
                  <a:solidFill>
                    <a:schemeClr val="bg2">
                      <a:lumMod val="10000"/>
                    </a:schemeClr>
                  </a:solidFill>
                  <a:latin typeface="HY울릉도M" panose="02030600000101010101" pitchFamily="18" charset="-127"/>
                  <a:ea typeface="HY울릉도M" panose="02030600000101010101" pitchFamily="18" charset="-127"/>
                </a:rPr>
                <a:t>채변키트 및 재요청서류 수거</a:t>
              </a:r>
              <a:r>
                <a:rPr lang="en-US" altLang="ko-KR" sz="1600" kern="1200" dirty="0">
                  <a:solidFill>
                    <a:schemeClr val="bg2">
                      <a:lumMod val="10000"/>
                    </a:schemeClr>
                  </a:solidFill>
                  <a:latin typeface="HY울릉도M" panose="02030600000101010101" pitchFamily="18" charset="-127"/>
                  <a:ea typeface="HY울릉도M" panose="02030600000101010101" pitchFamily="18" charset="-127"/>
                </a:rPr>
                <a:t>)</a:t>
              </a:r>
              <a:r>
                <a:rPr lang="ko-KR" altLang="en-US" sz="1600" kern="1200" dirty="0">
                  <a:solidFill>
                    <a:schemeClr val="bg2">
                      <a:lumMod val="10000"/>
                    </a:schemeClr>
                  </a:solidFill>
                  <a:latin typeface="HY울릉도M" panose="02030600000101010101" pitchFamily="18" charset="-127"/>
                  <a:ea typeface="HY울릉도M" panose="02030600000101010101" pitchFamily="18" charset="-127"/>
                </a:rPr>
                <a:t> </a:t>
              </a:r>
            </a:p>
            <a:p>
              <a:pPr marL="228600" lvl="1" indent="-228600" algn="l" defTabSz="933450" latinLnBrk="1"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kern="1200" dirty="0">
                  <a:solidFill>
                    <a:schemeClr val="bg2">
                      <a:lumMod val="10000"/>
                    </a:schemeClr>
                  </a:solidFill>
                  <a:latin typeface="HY울릉도M" panose="02030600000101010101" pitchFamily="18" charset="-127"/>
                  <a:ea typeface="HY울릉도M" panose="02030600000101010101" pitchFamily="18" charset="-127"/>
                </a:rPr>
                <a:t>설문조사지 정리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418114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>
            <a:extLst>
              <a:ext uri="{FF2B5EF4-FFF2-40B4-BE49-F238E27FC236}">
                <a16:creationId xmlns:a16="http://schemas.microsoft.com/office/drawing/2014/main" id="{3D1E7B72-944B-482D-A409-C28660721FD2}"/>
              </a:ext>
            </a:extLst>
          </p:cNvPr>
          <p:cNvGrpSpPr/>
          <p:nvPr/>
        </p:nvGrpSpPr>
        <p:grpSpPr>
          <a:xfrm>
            <a:off x="0" y="-1"/>
            <a:ext cx="12192000" cy="977901"/>
            <a:chOff x="0" y="114299"/>
            <a:chExt cx="12192000" cy="977901"/>
          </a:xfrm>
        </p:grpSpPr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72F2D30B-47CD-44D0-865E-33EAFC3533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973" r="5104" b="155"/>
            <a:stretch/>
          </p:blipFill>
          <p:spPr>
            <a:xfrm>
              <a:off x="0" y="114299"/>
              <a:ext cx="4356100" cy="977901"/>
            </a:xfrm>
            <a:prstGeom prst="rect">
              <a:avLst/>
            </a:prstGeom>
          </p:spPr>
        </p:pic>
        <p:cxnSp>
          <p:nvCxnSpPr>
            <p:cNvPr id="8" name="직선 연결선 7">
              <a:extLst>
                <a:ext uri="{FF2B5EF4-FFF2-40B4-BE49-F238E27FC236}">
                  <a16:creationId xmlns:a16="http://schemas.microsoft.com/office/drawing/2014/main" id="{27CBF1FF-87ED-4A1D-A570-ABDC5DF7408B}"/>
                </a:ext>
              </a:extLst>
            </p:cNvPr>
            <p:cNvCxnSpPr>
              <a:cxnSpLocks/>
            </p:cNvCxnSpPr>
            <p:nvPr/>
          </p:nvCxnSpPr>
          <p:spPr>
            <a:xfrm>
              <a:off x="1739900" y="1079501"/>
              <a:ext cx="10452100" cy="0"/>
            </a:xfrm>
            <a:prstGeom prst="line">
              <a:avLst/>
            </a:prstGeom>
            <a:ln>
              <a:solidFill>
                <a:srgbClr val="EE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직사각형 2">
            <a:extLst>
              <a:ext uri="{FF2B5EF4-FFF2-40B4-BE49-F238E27FC236}">
                <a16:creationId xmlns:a16="http://schemas.microsoft.com/office/drawing/2014/main" id="{E7C010CB-41D0-4D71-8EA5-A48CDA125B35}"/>
              </a:ext>
            </a:extLst>
          </p:cNvPr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rgbClr val="EE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858456F-B932-4854-919C-3F303795EF67}"/>
              </a:ext>
            </a:extLst>
          </p:cNvPr>
          <p:cNvSpPr txBox="1"/>
          <p:nvPr/>
        </p:nvSpPr>
        <p:spPr>
          <a:xfrm>
            <a:off x="1974849" y="202627"/>
            <a:ext cx="119570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0" i="0" dirty="0">
                <a:solidFill>
                  <a:srgbClr val="000000"/>
                </a:solidFill>
                <a:effectLst/>
                <a:latin typeface="HY울릉도M" panose="02030600000101010101" pitchFamily="18" charset="-127"/>
                <a:ea typeface="HY울릉도M" panose="02030600000101010101" pitchFamily="18" charset="-127"/>
              </a:rPr>
              <a:t>3-5. </a:t>
            </a:r>
            <a:r>
              <a:rPr lang="ko-KR" altLang="en-US" sz="32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보안관련 안내</a:t>
            </a:r>
            <a:endParaRPr lang="en-US" altLang="ko-KR" sz="3200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  <p:sp>
        <p:nvSpPr>
          <p:cNvPr id="12" name="Rectangle 1">
            <a:extLst>
              <a:ext uri="{FF2B5EF4-FFF2-40B4-BE49-F238E27FC236}">
                <a16:creationId xmlns:a16="http://schemas.microsoft.com/office/drawing/2014/main" id="{11B0739F-5F9A-4623-9D6B-2FA9E219E4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2188" y="129540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3" name="내용 개체 틀 2">
            <a:extLst>
              <a:ext uri="{FF2B5EF4-FFF2-40B4-BE49-F238E27FC236}">
                <a16:creationId xmlns:a16="http://schemas.microsoft.com/office/drawing/2014/main" id="{1C722CC8-3FC5-9739-9258-8146700D5326}"/>
              </a:ext>
            </a:extLst>
          </p:cNvPr>
          <p:cNvSpPr txBox="1">
            <a:spLocks/>
          </p:cNvSpPr>
          <p:nvPr/>
        </p:nvSpPr>
        <p:spPr>
          <a:xfrm>
            <a:off x="867834" y="1550510"/>
            <a:ext cx="10456332" cy="169434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IRB</a:t>
            </a:r>
            <a:r>
              <a:rPr lang="ko-KR" altLang="en-US" sz="2400" dirty="0" err="1">
                <a:latin typeface="HY울릉도M" panose="02030600000101010101" pitchFamily="18" charset="-127"/>
                <a:ea typeface="HY울릉도M" panose="02030600000101010101" pitchFamily="18" charset="-127"/>
              </a:rPr>
              <a:t>계획서상</a:t>
            </a:r>
            <a:r>
              <a:rPr lang="ko-KR" altLang="en-US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 보안 내용</a:t>
            </a:r>
            <a:endParaRPr lang="en-US" altLang="ko-KR" sz="2400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r>
              <a:rPr lang="ko-KR" altLang="en-US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요원 보안관련 주의사항</a:t>
            </a:r>
            <a:endParaRPr lang="en-US" altLang="ko-KR" sz="2400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 marL="0" indent="0">
              <a:buNone/>
            </a:pPr>
            <a:r>
              <a:rPr lang="en-US" altLang="ko-KR" sz="22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   </a:t>
            </a:r>
            <a:r>
              <a:rPr lang="en-US" altLang="ko-KR" sz="2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2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현장에서 부득이하게 수집된다면 즉시 </a:t>
            </a:r>
            <a:r>
              <a:rPr lang="ko-KR" altLang="en-US" sz="22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연구원에게 전달 및 폐기</a:t>
            </a:r>
            <a:r>
              <a:rPr lang="en-US" altLang="ko-KR" sz="2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lang="ko-KR" altLang="en-US" sz="22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3304663D-C493-331D-4744-B61425D543B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1260" b="5812"/>
          <a:stretch/>
        </p:blipFill>
        <p:spPr>
          <a:xfrm>
            <a:off x="3684892" y="3499956"/>
            <a:ext cx="7067775" cy="2658534"/>
          </a:xfrm>
          <a:prstGeom prst="rect">
            <a:avLst/>
          </a:prstGeom>
          <a:ln w="28575">
            <a:solidFill>
              <a:srgbClr val="EE0000"/>
            </a:solidFill>
          </a:ln>
        </p:spPr>
      </p:pic>
      <p:sp>
        <p:nvSpPr>
          <p:cNvPr id="25" name="내용 개체 틀 2">
            <a:extLst>
              <a:ext uri="{FF2B5EF4-FFF2-40B4-BE49-F238E27FC236}">
                <a16:creationId xmlns:a16="http://schemas.microsoft.com/office/drawing/2014/main" id="{1C722CC8-3FC5-9739-9258-8146700D5326}"/>
              </a:ext>
            </a:extLst>
          </p:cNvPr>
          <p:cNvSpPr txBox="1">
            <a:spLocks/>
          </p:cNvSpPr>
          <p:nvPr/>
        </p:nvSpPr>
        <p:spPr>
          <a:xfrm>
            <a:off x="992189" y="4387852"/>
            <a:ext cx="2411412" cy="64981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anchor="ctr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[</a:t>
            </a:r>
            <a:r>
              <a:rPr lang="ko-KR" altLang="en-US" sz="2400" dirty="0" err="1">
                <a:latin typeface="HY울릉도M" panose="02030600000101010101" pitchFamily="18" charset="-127"/>
                <a:ea typeface="HY울릉도M" panose="02030600000101010101" pitchFamily="18" charset="-127"/>
              </a:rPr>
              <a:t>보안서약서</a:t>
            </a: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]</a:t>
            </a:r>
            <a:endParaRPr lang="ko-KR" altLang="en-US" sz="22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333067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>
            <a:extLst>
              <a:ext uri="{FF2B5EF4-FFF2-40B4-BE49-F238E27FC236}">
                <a16:creationId xmlns:a16="http://schemas.microsoft.com/office/drawing/2014/main" id="{3D1E7B72-944B-482D-A409-C28660721FD2}"/>
              </a:ext>
            </a:extLst>
          </p:cNvPr>
          <p:cNvGrpSpPr/>
          <p:nvPr/>
        </p:nvGrpSpPr>
        <p:grpSpPr>
          <a:xfrm>
            <a:off x="0" y="-1"/>
            <a:ext cx="12192000" cy="977901"/>
            <a:chOff x="0" y="114299"/>
            <a:chExt cx="12192000" cy="977901"/>
          </a:xfrm>
        </p:grpSpPr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72F2D30B-47CD-44D0-865E-33EAFC3533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973" r="5104" b="155"/>
            <a:stretch/>
          </p:blipFill>
          <p:spPr>
            <a:xfrm>
              <a:off x="0" y="114299"/>
              <a:ext cx="4356100" cy="977901"/>
            </a:xfrm>
            <a:prstGeom prst="rect">
              <a:avLst/>
            </a:prstGeom>
          </p:spPr>
        </p:pic>
        <p:cxnSp>
          <p:nvCxnSpPr>
            <p:cNvPr id="8" name="직선 연결선 7">
              <a:extLst>
                <a:ext uri="{FF2B5EF4-FFF2-40B4-BE49-F238E27FC236}">
                  <a16:creationId xmlns:a16="http://schemas.microsoft.com/office/drawing/2014/main" id="{27CBF1FF-87ED-4A1D-A570-ABDC5DF7408B}"/>
                </a:ext>
              </a:extLst>
            </p:cNvPr>
            <p:cNvCxnSpPr>
              <a:cxnSpLocks/>
            </p:cNvCxnSpPr>
            <p:nvPr/>
          </p:nvCxnSpPr>
          <p:spPr>
            <a:xfrm>
              <a:off x="1739900" y="1079501"/>
              <a:ext cx="10452100" cy="0"/>
            </a:xfrm>
            <a:prstGeom prst="line">
              <a:avLst/>
            </a:prstGeom>
            <a:ln>
              <a:solidFill>
                <a:srgbClr val="EE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직사각형 2">
            <a:extLst>
              <a:ext uri="{FF2B5EF4-FFF2-40B4-BE49-F238E27FC236}">
                <a16:creationId xmlns:a16="http://schemas.microsoft.com/office/drawing/2014/main" id="{E7C010CB-41D0-4D71-8EA5-A48CDA125B35}"/>
              </a:ext>
            </a:extLst>
          </p:cNvPr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rgbClr val="EE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858456F-B932-4854-919C-3F303795EF67}"/>
              </a:ext>
            </a:extLst>
          </p:cNvPr>
          <p:cNvSpPr txBox="1"/>
          <p:nvPr/>
        </p:nvSpPr>
        <p:spPr>
          <a:xfrm>
            <a:off x="1974849" y="202627"/>
            <a:ext cx="119570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0" i="0" dirty="0">
                <a:solidFill>
                  <a:srgbClr val="000000"/>
                </a:solidFill>
                <a:effectLst/>
                <a:latin typeface="HY울릉도M" panose="02030600000101010101" pitchFamily="18" charset="-127"/>
                <a:ea typeface="HY울릉도M" panose="02030600000101010101" pitchFamily="18" charset="-127"/>
              </a:rPr>
              <a:t>3-6. </a:t>
            </a:r>
            <a:r>
              <a:rPr lang="ko-KR" altLang="en-US" sz="32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키트 설명</a:t>
            </a:r>
            <a:endParaRPr lang="en-US" altLang="ko-KR" sz="3200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  <p:sp>
        <p:nvSpPr>
          <p:cNvPr id="12" name="Rectangle 1">
            <a:extLst>
              <a:ext uri="{FF2B5EF4-FFF2-40B4-BE49-F238E27FC236}">
                <a16:creationId xmlns:a16="http://schemas.microsoft.com/office/drawing/2014/main" id="{11B0739F-5F9A-4623-9D6B-2FA9E219E4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2188" y="129540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3" name="내용 개체 틀 2">
            <a:extLst>
              <a:ext uri="{FF2B5EF4-FFF2-40B4-BE49-F238E27FC236}">
                <a16:creationId xmlns:a16="http://schemas.microsoft.com/office/drawing/2014/main" id="{1C722CC8-3FC5-9739-9258-8146700D5326}"/>
              </a:ext>
            </a:extLst>
          </p:cNvPr>
          <p:cNvSpPr txBox="1">
            <a:spLocks/>
          </p:cNvSpPr>
          <p:nvPr/>
        </p:nvSpPr>
        <p:spPr>
          <a:xfrm>
            <a:off x="867834" y="1212399"/>
            <a:ext cx="2408766" cy="65082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키트 </a:t>
            </a:r>
            <a:r>
              <a:rPr lang="ko-KR" altLang="en-US" sz="2400" dirty="0" err="1">
                <a:latin typeface="HY울릉도M" panose="02030600000101010101" pitchFamily="18" charset="-127"/>
                <a:ea typeface="HY울릉도M" panose="02030600000101010101" pitchFamily="18" charset="-127"/>
              </a:rPr>
              <a:t>구성품</a:t>
            </a:r>
            <a:endParaRPr lang="ko-KR" altLang="en-US" sz="22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37" r="21020"/>
          <a:stretch/>
        </p:blipFill>
        <p:spPr>
          <a:xfrm>
            <a:off x="2903143" y="1735547"/>
            <a:ext cx="3658523" cy="223252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1440" y="85772"/>
            <a:ext cx="3241408" cy="6400800"/>
          </a:xfrm>
          <a:prstGeom prst="rect">
            <a:avLst/>
          </a:prstGeom>
        </p:spPr>
      </p:pic>
      <p:sp>
        <p:nvSpPr>
          <p:cNvPr id="16" name="내용 개체 틀 2">
            <a:extLst>
              <a:ext uri="{FF2B5EF4-FFF2-40B4-BE49-F238E27FC236}">
                <a16:creationId xmlns:a16="http://schemas.microsoft.com/office/drawing/2014/main" id="{1C722CC8-3FC5-9739-9258-8146700D5326}"/>
              </a:ext>
            </a:extLst>
          </p:cNvPr>
          <p:cNvSpPr txBox="1">
            <a:spLocks/>
          </p:cNvSpPr>
          <p:nvPr/>
        </p:nvSpPr>
        <p:spPr>
          <a:xfrm>
            <a:off x="10338329" y="2246560"/>
            <a:ext cx="1574272" cy="358265"/>
          </a:xfrm>
          <a:prstGeom prst="rect">
            <a:avLst/>
          </a:prstGeom>
          <a:noFill/>
        </p:spPr>
        <p:txBody>
          <a:bodyPr anchor="ctr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20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&lt;</a:t>
            </a:r>
            <a:r>
              <a:rPr lang="ko-KR" altLang="en-US" sz="20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배너</a:t>
            </a:r>
            <a:r>
              <a:rPr lang="en-US" altLang="ko-KR" sz="20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&gt;</a:t>
            </a:r>
            <a:endParaRPr lang="ko-KR" altLang="en-US" sz="2000" dirty="0">
              <a:solidFill>
                <a:srgbClr val="0000F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5"/>
          <a:srcRect l="8998" t="14357" b="11012"/>
          <a:stretch/>
        </p:blipFill>
        <p:spPr>
          <a:xfrm>
            <a:off x="2903145" y="4229611"/>
            <a:ext cx="3658522" cy="2250256"/>
          </a:xfrm>
          <a:prstGeom prst="rect">
            <a:avLst/>
          </a:prstGeom>
        </p:spPr>
      </p:pic>
      <p:sp>
        <p:nvSpPr>
          <p:cNvPr id="18" name="내용 개체 틀 2">
            <a:extLst>
              <a:ext uri="{FF2B5EF4-FFF2-40B4-BE49-F238E27FC236}">
                <a16:creationId xmlns:a16="http://schemas.microsoft.com/office/drawing/2014/main" id="{1C722CC8-3FC5-9739-9258-8146700D5326}"/>
              </a:ext>
            </a:extLst>
          </p:cNvPr>
          <p:cNvSpPr txBox="1">
            <a:spLocks/>
          </p:cNvSpPr>
          <p:nvPr/>
        </p:nvSpPr>
        <p:spPr>
          <a:xfrm>
            <a:off x="566341" y="5534531"/>
            <a:ext cx="2336802" cy="358265"/>
          </a:xfrm>
          <a:prstGeom prst="rect">
            <a:avLst/>
          </a:prstGeom>
          <a:noFill/>
        </p:spPr>
        <p:txBody>
          <a:bodyPr anchor="ctr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20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&lt;</a:t>
            </a:r>
            <a:r>
              <a:rPr lang="ko-KR" altLang="en-US" sz="20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키트 설명 부스</a:t>
            </a:r>
            <a:r>
              <a:rPr lang="en-US" altLang="ko-KR" sz="20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&gt;</a:t>
            </a:r>
            <a:endParaRPr lang="ko-KR" altLang="en-US" sz="2000" dirty="0">
              <a:solidFill>
                <a:srgbClr val="0000F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256915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>
            <a:extLst>
              <a:ext uri="{FF2B5EF4-FFF2-40B4-BE49-F238E27FC236}">
                <a16:creationId xmlns:a16="http://schemas.microsoft.com/office/drawing/2014/main" id="{3D1E7B72-944B-482D-A409-C28660721FD2}"/>
              </a:ext>
            </a:extLst>
          </p:cNvPr>
          <p:cNvGrpSpPr/>
          <p:nvPr/>
        </p:nvGrpSpPr>
        <p:grpSpPr>
          <a:xfrm>
            <a:off x="0" y="-1"/>
            <a:ext cx="12192000" cy="977901"/>
            <a:chOff x="0" y="114299"/>
            <a:chExt cx="12192000" cy="977901"/>
          </a:xfrm>
        </p:grpSpPr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72F2D30B-47CD-44D0-865E-33EAFC3533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973" r="5104" b="155"/>
            <a:stretch/>
          </p:blipFill>
          <p:spPr>
            <a:xfrm>
              <a:off x="0" y="114299"/>
              <a:ext cx="4356100" cy="977901"/>
            </a:xfrm>
            <a:prstGeom prst="rect">
              <a:avLst/>
            </a:prstGeom>
          </p:spPr>
        </p:pic>
        <p:cxnSp>
          <p:nvCxnSpPr>
            <p:cNvPr id="8" name="직선 연결선 7">
              <a:extLst>
                <a:ext uri="{FF2B5EF4-FFF2-40B4-BE49-F238E27FC236}">
                  <a16:creationId xmlns:a16="http://schemas.microsoft.com/office/drawing/2014/main" id="{27CBF1FF-87ED-4A1D-A570-ABDC5DF7408B}"/>
                </a:ext>
              </a:extLst>
            </p:cNvPr>
            <p:cNvCxnSpPr>
              <a:cxnSpLocks/>
            </p:cNvCxnSpPr>
            <p:nvPr/>
          </p:nvCxnSpPr>
          <p:spPr>
            <a:xfrm>
              <a:off x="1739900" y="1079501"/>
              <a:ext cx="10452100" cy="0"/>
            </a:xfrm>
            <a:prstGeom prst="line">
              <a:avLst/>
            </a:prstGeom>
            <a:ln>
              <a:solidFill>
                <a:srgbClr val="EE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직사각형 2">
            <a:extLst>
              <a:ext uri="{FF2B5EF4-FFF2-40B4-BE49-F238E27FC236}">
                <a16:creationId xmlns:a16="http://schemas.microsoft.com/office/drawing/2014/main" id="{E7C010CB-41D0-4D71-8EA5-A48CDA125B35}"/>
              </a:ext>
            </a:extLst>
          </p:cNvPr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rgbClr val="EE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858456F-B932-4854-919C-3F303795EF67}"/>
              </a:ext>
            </a:extLst>
          </p:cNvPr>
          <p:cNvSpPr txBox="1"/>
          <p:nvPr/>
        </p:nvSpPr>
        <p:spPr>
          <a:xfrm>
            <a:off x="1974849" y="202627"/>
            <a:ext cx="119570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0" i="0" dirty="0">
                <a:solidFill>
                  <a:srgbClr val="000000"/>
                </a:solidFill>
                <a:effectLst/>
                <a:latin typeface="HY울릉도M" panose="02030600000101010101" pitchFamily="18" charset="-127"/>
                <a:ea typeface="HY울릉도M" panose="02030600000101010101" pitchFamily="18" charset="-127"/>
              </a:rPr>
              <a:t>3-7. </a:t>
            </a:r>
            <a:r>
              <a:rPr lang="ko-KR" altLang="en-US" sz="32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키트 </a:t>
            </a:r>
            <a:r>
              <a:rPr lang="ko-KR" altLang="en-US" sz="3200" dirty="0" err="1">
                <a:latin typeface="HY울릉도M" panose="02030600000101010101" pitchFamily="18" charset="-127"/>
                <a:ea typeface="HY울릉도M" panose="02030600000101010101" pitchFamily="18" charset="-127"/>
              </a:rPr>
              <a:t>설명지</a:t>
            </a:r>
            <a:endParaRPr lang="en-US" altLang="ko-KR" sz="3200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  <p:sp>
        <p:nvSpPr>
          <p:cNvPr id="12" name="Rectangle 1">
            <a:extLst>
              <a:ext uri="{FF2B5EF4-FFF2-40B4-BE49-F238E27FC236}">
                <a16:creationId xmlns:a16="http://schemas.microsoft.com/office/drawing/2014/main" id="{11B0739F-5F9A-4623-9D6B-2FA9E219E4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2188" y="129540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2917D6B4-E303-F437-8C17-EA91B1A607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1877" y="1143001"/>
            <a:ext cx="7466190" cy="5269359"/>
          </a:xfrm>
          <a:prstGeom prst="rect">
            <a:avLst/>
          </a:prstGeom>
          <a:ln w="19050">
            <a:solidFill>
              <a:schemeClr val="bg2">
                <a:lumMod val="2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8038062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>
            <a:extLst>
              <a:ext uri="{FF2B5EF4-FFF2-40B4-BE49-F238E27FC236}">
                <a16:creationId xmlns:a16="http://schemas.microsoft.com/office/drawing/2014/main" id="{3D1E7B72-944B-482D-A409-C28660721FD2}"/>
              </a:ext>
            </a:extLst>
          </p:cNvPr>
          <p:cNvGrpSpPr/>
          <p:nvPr/>
        </p:nvGrpSpPr>
        <p:grpSpPr>
          <a:xfrm>
            <a:off x="0" y="-1"/>
            <a:ext cx="12192000" cy="977901"/>
            <a:chOff x="0" y="114299"/>
            <a:chExt cx="12192000" cy="977901"/>
          </a:xfrm>
        </p:grpSpPr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72F2D30B-47CD-44D0-865E-33EAFC3533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973" r="5104" b="155"/>
            <a:stretch/>
          </p:blipFill>
          <p:spPr>
            <a:xfrm>
              <a:off x="0" y="114299"/>
              <a:ext cx="4356100" cy="977901"/>
            </a:xfrm>
            <a:prstGeom prst="rect">
              <a:avLst/>
            </a:prstGeom>
          </p:spPr>
        </p:pic>
        <p:cxnSp>
          <p:nvCxnSpPr>
            <p:cNvPr id="8" name="직선 연결선 7">
              <a:extLst>
                <a:ext uri="{FF2B5EF4-FFF2-40B4-BE49-F238E27FC236}">
                  <a16:creationId xmlns:a16="http://schemas.microsoft.com/office/drawing/2014/main" id="{27CBF1FF-87ED-4A1D-A570-ABDC5DF7408B}"/>
                </a:ext>
              </a:extLst>
            </p:cNvPr>
            <p:cNvCxnSpPr>
              <a:cxnSpLocks/>
            </p:cNvCxnSpPr>
            <p:nvPr/>
          </p:nvCxnSpPr>
          <p:spPr>
            <a:xfrm>
              <a:off x="1739900" y="1079501"/>
              <a:ext cx="10452100" cy="0"/>
            </a:xfrm>
            <a:prstGeom prst="line">
              <a:avLst/>
            </a:prstGeom>
            <a:ln>
              <a:solidFill>
                <a:srgbClr val="EE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직사각형 2">
            <a:extLst>
              <a:ext uri="{FF2B5EF4-FFF2-40B4-BE49-F238E27FC236}">
                <a16:creationId xmlns:a16="http://schemas.microsoft.com/office/drawing/2014/main" id="{E7C010CB-41D0-4D71-8EA5-A48CDA125B35}"/>
              </a:ext>
            </a:extLst>
          </p:cNvPr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rgbClr val="EE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858456F-B932-4854-919C-3F303795EF67}"/>
              </a:ext>
            </a:extLst>
          </p:cNvPr>
          <p:cNvSpPr txBox="1"/>
          <p:nvPr/>
        </p:nvSpPr>
        <p:spPr>
          <a:xfrm>
            <a:off x="1974849" y="202627"/>
            <a:ext cx="119570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0" i="0" dirty="0">
                <a:solidFill>
                  <a:srgbClr val="000000"/>
                </a:solidFill>
                <a:effectLst/>
                <a:latin typeface="HY울릉도M" panose="02030600000101010101" pitchFamily="18" charset="-127"/>
                <a:ea typeface="HY울릉도M" panose="02030600000101010101" pitchFamily="18" charset="-127"/>
              </a:rPr>
              <a:t>3-8. </a:t>
            </a:r>
            <a:r>
              <a:rPr lang="ko-KR" altLang="en-US" sz="32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설문조사 </a:t>
            </a:r>
            <a:r>
              <a:rPr lang="en-US" altLang="ko-KR" sz="32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1</a:t>
            </a:r>
          </a:p>
        </p:txBody>
      </p:sp>
      <p:sp>
        <p:nvSpPr>
          <p:cNvPr id="12" name="Rectangle 1">
            <a:extLst>
              <a:ext uri="{FF2B5EF4-FFF2-40B4-BE49-F238E27FC236}">
                <a16:creationId xmlns:a16="http://schemas.microsoft.com/office/drawing/2014/main" id="{11B0739F-5F9A-4623-9D6B-2FA9E219E4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2188" y="129540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내용 개체 틀 2">
            <a:extLst>
              <a:ext uri="{FF2B5EF4-FFF2-40B4-BE49-F238E27FC236}">
                <a16:creationId xmlns:a16="http://schemas.microsoft.com/office/drawing/2014/main" id="{1C722CC8-3FC5-9739-9258-8146700D5326}"/>
              </a:ext>
            </a:extLst>
          </p:cNvPr>
          <p:cNvSpPr txBox="1">
            <a:spLocks/>
          </p:cNvSpPr>
          <p:nvPr/>
        </p:nvSpPr>
        <p:spPr>
          <a:xfrm>
            <a:off x="1663700" y="1308102"/>
            <a:ext cx="10456332" cy="169434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lnSpc>
                <a:spcPct val="160000"/>
              </a:lnSpc>
              <a:spcBef>
                <a:spcPts val="0"/>
              </a:spcBef>
            </a:pPr>
            <a:r>
              <a:rPr lang="ko-KR" altLang="en-US" sz="2400" kern="0" spc="-120" dirty="0">
                <a:solidFill>
                  <a:srgbClr val="00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설문 문항은 </a:t>
            </a:r>
            <a:r>
              <a:rPr lang="en-US" altLang="ko-KR" sz="2400" kern="0" spc="-120" dirty="0">
                <a:solidFill>
                  <a:srgbClr val="00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5</a:t>
            </a:r>
            <a:r>
              <a:rPr lang="ko-KR" altLang="en-US" sz="2400" kern="0" spc="-120" dirty="0">
                <a:solidFill>
                  <a:srgbClr val="00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개의 파트</a:t>
            </a:r>
            <a:r>
              <a:rPr lang="en-US" altLang="ko-KR" sz="2400" kern="0" spc="-120" dirty="0">
                <a:solidFill>
                  <a:srgbClr val="00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,  22</a:t>
            </a:r>
            <a:r>
              <a:rPr lang="ko-KR" altLang="en-US" sz="2400" kern="0" spc="-120" dirty="0">
                <a:solidFill>
                  <a:srgbClr val="00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문항으로 구성</a:t>
            </a:r>
            <a:endParaRPr lang="en-US" altLang="ko-KR" sz="2400" kern="0" spc="-120" dirty="0">
              <a:solidFill>
                <a:srgbClr val="000000"/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 marL="0" indent="0">
              <a:buNone/>
            </a:pPr>
            <a:r>
              <a:rPr lang="en-US" altLang="ko-KR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 1) </a:t>
            </a:r>
            <a:r>
              <a:rPr lang="ko-KR" altLang="en-US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식생활</a:t>
            </a:r>
            <a:r>
              <a:rPr lang="en-US" altLang="ko-KR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(1</a:t>
            </a:r>
            <a:r>
              <a:rPr lang="ko-KR" altLang="en-US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번</a:t>
            </a:r>
            <a:r>
              <a:rPr lang="en-US" altLang="ko-KR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-2</a:t>
            </a:r>
            <a:r>
              <a:rPr lang="ko-KR" altLang="en-US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번</a:t>
            </a:r>
            <a:r>
              <a:rPr lang="en-US" altLang="ko-KR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lang="ko-KR" altLang="en-US" sz="2000" b="1" kern="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indent="0">
              <a:buNone/>
            </a:pPr>
            <a:r>
              <a:rPr lang="en-US" altLang="ko-KR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 2) </a:t>
            </a:r>
            <a:r>
              <a:rPr lang="ko-KR" altLang="en-US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건강생활</a:t>
            </a:r>
            <a:r>
              <a:rPr lang="en-US" altLang="ko-KR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(3</a:t>
            </a:r>
            <a:r>
              <a:rPr lang="ko-KR" altLang="en-US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번</a:t>
            </a:r>
            <a:r>
              <a:rPr lang="en-US" altLang="ko-KR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-9</a:t>
            </a:r>
            <a:r>
              <a:rPr lang="ko-KR" altLang="en-US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번</a:t>
            </a:r>
            <a:r>
              <a:rPr lang="en-US" altLang="ko-KR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lang="ko-KR" altLang="en-US" sz="2000" b="1" kern="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indent="0">
              <a:buNone/>
            </a:pPr>
            <a:r>
              <a:rPr lang="en-US" altLang="ko-KR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 3) </a:t>
            </a:r>
            <a:r>
              <a:rPr lang="ko-KR" altLang="en-US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건강상태</a:t>
            </a:r>
            <a:r>
              <a:rPr lang="en-US" altLang="ko-KR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(10</a:t>
            </a:r>
            <a:r>
              <a:rPr lang="ko-KR" altLang="en-US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번</a:t>
            </a:r>
            <a:r>
              <a:rPr lang="en-US" altLang="ko-KR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-15</a:t>
            </a:r>
            <a:r>
              <a:rPr lang="ko-KR" altLang="en-US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번</a:t>
            </a:r>
            <a:r>
              <a:rPr lang="en-US" altLang="ko-KR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lang="ko-KR" altLang="en-US" sz="2000" b="1" kern="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indent="0">
              <a:buNone/>
            </a:pPr>
            <a:r>
              <a:rPr lang="en-US" altLang="ko-KR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 4) </a:t>
            </a:r>
            <a:r>
              <a:rPr lang="ko-KR" altLang="en-US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사상체질</a:t>
            </a:r>
            <a:r>
              <a:rPr lang="en-US" altLang="ko-KR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(16</a:t>
            </a:r>
            <a:r>
              <a:rPr lang="ko-KR" altLang="en-US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번</a:t>
            </a:r>
            <a:r>
              <a:rPr lang="en-US" altLang="ko-KR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-17</a:t>
            </a:r>
            <a:r>
              <a:rPr lang="ko-KR" altLang="en-US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번</a:t>
            </a:r>
            <a:r>
              <a:rPr lang="en-US" altLang="ko-KR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lang="ko-KR" altLang="en-US" sz="2000" b="1" kern="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indent="0">
              <a:buNone/>
            </a:pPr>
            <a:r>
              <a:rPr lang="en-US" altLang="ko-KR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 5) </a:t>
            </a:r>
            <a:r>
              <a:rPr lang="ko-KR" altLang="en-US" sz="2000" b="1" kern="0" spc="-120" dirty="0" err="1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일반적특성</a:t>
            </a:r>
            <a:r>
              <a:rPr lang="en-US" altLang="ko-KR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(18</a:t>
            </a:r>
            <a:r>
              <a:rPr lang="ko-KR" altLang="en-US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번</a:t>
            </a:r>
            <a:r>
              <a:rPr lang="en-US" altLang="ko-KR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-22</a:t>
            </a:r>
            <a:r>
              <a:rPr lang="ko-KR" altLang="en-US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번</a:t>
            </a:r>
            <a:r>
              <a:rPr lang="en-US" altLang="ko-KR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lang="ko-KR" altLang="en-US" sz="2000" b="1" kern="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indent="0" fontAlgn="base" latinLnBrk="0">
              <a:lnSpc>
                <a:spcPct val="160000"/>
              </a:lnSpc>
              <a:spcBef>
                <a:spcPts val="0"/>
              </a:spcBef>
              <a:buNone/>
            </a:pPr>
            <a:endParaRPr lang="ko-KR" altLang="en-US" sz="1800" kern="0" dirty="0">
              <a:solidFill>
                <a:srgbClr val="000000"/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r>
              <a:rPr lang="ko-KR" altLang="en-US" sz="24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설문 </a:t>
            </a:r>
            <a:r>
              <a:rPr lang="ko-KR" altLang="en-US" sz="2400" dirty="0" err="1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시작전</a:t>
            </a:r>
            <a:r>
              <a:rPr lang="ko-KR" altLang="en-US" sz="24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주의사항</a:t>
            </a:r>
            <a:endParaRPr lang="en-US" altLang="ko-KR" sz="2400" dirty="0">
              <a:solidFill>
                <a:srgbClr val="0000FF"/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 marL="0" indent="0">
              <a:buNone/>
            </a:pPr>
            <a:r>
              <a:rPr lang="en-US" altLang="ko-KR" sz="22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lang="en-US" altLang="ko-KR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고유 번호에 맞는 설문조사지를 가지고 있는지 확인</a:t>
            </a:r>
            <a:endParaRPr lang="en-US" altLang="ko-KR" sz="2000" b="1" kern="0" spc="-12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indent="0">
              <a:buNone/>
            </a:pPr>
            <a:r>
              <a:rPr lang="en-US" altLang="ko-KR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- </a:t>
            </a:r>
            <a:r>
              <a:rPr lang="ko-KR" altLang="en-US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동의서 지급요청서에 서명 되어 있는지 확인</a:t>
            </a:r>
            <a:endParaRPr lang="en-US" altLang="ko-KR" sz="2000" b="1" kern="0" spc="-12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indent="0">
              <a:buNone/>
            </a:pPr>
            <a:r>
              <a:rPr lang="en-US" altLang="ko-KR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- </a:t>
            </a:r>
            <a:r>
              <a:rPr lang="ko-KR" altLang="en-US" sz="2000" b="1" kern="0" spc="-120" dirty="0" err="1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질문별</a:t>
            </a:r>
            <a:r>
              <a:rPr lang="ko-KR" altLang="en-US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‘기간</a:t>
            </a:r>
            <a:r>
              <a:rPr lang="en-US" altLang="ko-KR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최근 </a:t>
            </a:r>
            <a:r>
              <a:rPr lang="en-US" altLang="ko-KR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</a:t>
            </a:r>
            <a:r>
              <a:rPr lang="en-US" altLang="ko-KR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최근 </a:t>
            </a:r>
            <a:r>
              <a:rPr lang="en-US" altLang="ko-KR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주</a:t>
            </a:r>
            <a:r>
              <a:rPr lang="en-US" altLang="ko-KR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평소 등</a:t>
            </a:r>
            <a:r>
              <a:rPr lang="en-US" altLang="ko-KR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)’</a:t>
            </a:r>
            <a:r>
              <a:rPr lang="ko-KR" altLang="en-US" sz="2000" b="1" kern="0" spc="-12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에 유의하며 설문 진행을 보조</a:t>
            </a:r>
            <a:endParaRPr lang="ko-KR" altLang="en-US" sz="20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088188" y="2776318"/>
            <a:ext cx="4265612" cy="86979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dirty="0"/>
              <a:t>설문지 보는 시간 </a:t>
            </a:r>
            <a:r>
              <a:rPr lang="en-US" altLang="ko-KR" dirty="0"/>
              <a:t>: 2</a:t>
            </a:r>
            <a:r>
              <a:rPr lang="ko-KR" altLang="en-US" dirty="0"/>
              <a:t>분 주기</a:t>
            </a:r>
            <a:endParaRPr lang="en-US" altLang="ko-KR" dirty="0"/>
          </a:p>
          <a:p>
            <a:pPr algn="ctr">
              <a:lnSpc>
                <a:spcPct val="150000"/>
              </a:lnSpc>
            </a:pPr>
            <a:r>
              <a:rPr lang="ko-KR" altLang="en-US" dirty="0"/>
              <a:t>함께 전체적으로 살펴보기</a:t>
            </a:r>
            <a:r>
              <a:rPr lang="en-US" altLang="ko-KR" dirty="0"/>
              <a:t>(</a:t>
            </a:r>
            <a:r>
              <a:rPr lang="ko-KR" altLang="en-US" dirty="0"/>
              <a:t>빠르게</a:t>
            </a:r>
            <a:r>
              <a:rPr lang="en-US" altLang="ko-KR" dirty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616557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s://search.pstatic.net/common/?src=http%3A%2F%2Fblogfiles.naver.net%2FMjAyMTA0MjZfMTk5%2FMDAxNjE5NDA0NTkzODUx.YIBIYPUfTsXRCUSoBrlu6Gi1891HezOe8WCXu80bwK4g.TIDTiM9KbAVELwtvhWfnrzRWyrGK2IDgjw8svJuP09Mg.JPEG.jisun4891%2F1619404592972.jpg&amp;type=sc960_8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8188" y="1098051"/>
            <a:ext cx="2240492" cy="2680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그룹 9">
            <a:extLst>
              <a:ext uri="{FF2B5EF4-FFF2-40B4-BE49-F238E27FC236}">
                <a16:creationId xmlns:a16="http://schemas.microsoft.com/office/drawing/2014/main" id="{3D1E7B72-944B-482D-A409-C28660721FD2}"/>
              </a:ext>
            </a:extLst>
          </p:cNvPr>
          <p:cNvGrpSpPr/>
          <p:nvPr/>
        </p:nvGrpSpPr>
        <p:grpSpPr>
          <a:xfrm>
            <a:off x="0" y="-1"/>
            <a:ext cx="12192000" cy="977901"/>
            <a:chOff x="0" y="114299"/>
            <a:chExt cx="12192000" cy="977901"/>
          </a:xfrm>
        </p:grpSpPr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72F2D30B-47CD-44D0-865E-33EAFC3533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973" r="5104" b="155"/>
            <a:stretch/>
          </p:blipFill>
          <p:spPr>
            <a:xfrm>
              <a:off x="0" y="114299"/>
              <a:ext cx="4356100" cy="977901"/>
            </a:xfrm>
            <a:prstGeom prst="rect">
              <a:avLst/>
            </a:prstGeom>
          </p:spPr>
        </p:pic>
        <p:cxnSp>
          <p:nvCxnSpPr>
            <p:cNvPr id="8" name="직선 연결선 7">
              <a:extLst>
                <a:ext uri="{FF2B5EF4-FFF2-40B4-BE49-F238E27FC236}">
                  <a16:creationId xmlns:a16="http://schemas.microsoft.com/office/drawing/2014/main" id="{27CBF1FF-87ED-4A1D-A570-ABDC5DF7408B}"/>
                </a:ext>
              </a:extLst>
            </p:cNvPr>
            <p:cNvCxnSpPr>
              <a:cxnSpLocks/>
            </p:cNvCxnSpPr>
            <p:nvPr/>
          </p:nvCxnSpPr>
          <p:spPr>
            <a:xfrm>
              <a:off x="1739900" y="1079501"/>
              <a:ext cx="10452100" cy="0"/>
            </a:xfrm>
            <a:prstGeom prst="line">
              <a:avLst/>
            </a:prstGeom>
            <a:ln>
              <a:solidFill>
                <a:srgbClr val="EE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직사각형 2">
            <a:extLst>
              <a:ext uri="{FF2B5EF4-FFF2-40B4-BE49-F238E27FC236}">
                <a16:creationId xmlns:a16="http://schemas.microsoft.com/office/drawing/2014/main" id="{E7C010CB-41D0-4D71-8EA5-A48CDA125B35}"/>
              </a:ext>
            </a:extLst>
          </p:cNvPr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rgbClr val="EE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858456F-B932-4854-919C-3F303795EF67}"/>
              </a:ext>
            </a:extLst>
          </p:cNvPr>
          <p:cNvSpPr txBox="1"/>
          <p:nvPr/>
        </p:nvSpPr>
        <p:spPr>
          <a:xfrm>
            <a:off x="1974849" y="202627"/>
            <a:ext cx="119570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0" i="0" dirty="0">
                <a:solidFill>
                  <a:srgbClr val="000000"/>
                </a:solidFill>
                <a:effectLst/>
                <a:latin typeface="HY울릉도M" panose="02030600000101010101" pitchFamily="18" charset="-127"/>
                <a:ea typeface="HY울릉도M" panose="02030600000101010101" pitchFamily="18" charset="-127"/>
              </a:rPr>
              <a:t>3-9. </a:t>
            </a:r>
            <a:r>
              <a:rPr lang="ko-KR" altLang="en-US" sz="32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설문조사 주의 항목</a:t>
            </a:r>
            <a:endParaRPr lang="en-US" altLang="ko-KR" sz="3200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  <p:sp>
        <p:nvSpPr>
          <p:cNvPr id="12" name="Rectangle 1">
            <a:extLst>
              <a:ext uri="{FF2B5EF4-FFF2-40B4-BE49-F238E27FC236}">
                <a16:creationId xmlns:a16="http://schemas.microsoft.com/office/drawing/2014/main" id="{11B0739F-5F9A-4623-9D6B-2FA9E219E4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2188" y="129540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내용 개체 틀 2">
            <a:extLst>
              <a:ext uri="{FF2B5EF4-FFF2-40B4-BE49-F238E27FC236}">
                <a16:creationId xmlns:a16="http://schemas.microsoft.com/office/drawing/2014/main" id="{1C722CC8-3FC5-9739-9258-8146700D5326}"/>
              </a:ext>
            </a:extLst>
          </p:cNvPr>
          <p:cNvSpPr txBox="1">
            <a:spLocks/>
          </p:cNvSpPr>
          <p:nvPr/>
        </p:nvSpPr>
        <p:spPr>
          <a:xfrm>
            <a:off x="757767" y="1282706"/>
            <a:ext cx="6938433" cy="6350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lnSpc>
                <a:spcPct val="160000"/>
              </a:lnSpc>
              <a:spcBef>
                <a:spcPts val="0"/>
              </a:spcBef>
            </a:pPr>
            <a:r>
              <a:rPr lang="ko-KR" altLang="en-US" sz="2400" kern="0" spc="-120" dirty="0">
                <a:solidFill>
                  <a:srgbClr val="00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설문 문항은 </a:t>
            </a:r>
            <a:r>
              <a:rPr lang="en-US" altLang="ko-KR" sz="2400" kern="0" spc="-120" dirty="0">
                <a:solidFill>
                  <a:srgbClr val="00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5</a:t>
            </a:r>
            <a:r>
              <a:rPr lang="ko-KR" altLang="en-US" sz="2400" kern="0" spc="-120" dirty="0">
                <a:solidFill>
                  <a:srgbClr val="00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개의 파트</a:t>
            </a:r>
            <a:r>
              <a:rPr lang="en-US" altLang="ko-KR" sz="2400" kern="0" spc="-120" dirty="0">
                <a:solidFill>
                  <a:srgbClr val="00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,  22</a:t>
            </a:r>
            <a:r>
              <a:rPr lang="ko-KR" altLang="en-US" sz="2400" kern="0" spc="-120" dirty="0">
                <a:solidFill>
                  <a:srgbClr val="00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문항으로 구성</a:t>
            </a:r>
            <a:endParaRPr lang="en-US" altLang="ko-KR" sz="2400" kern="0" spc="-120" dirty="0">
              <a:solidFill>
                <a:srgbClr val="000000"/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128126DD-AA97-DB1E-A0D8-0D352E74BC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900" y="2082806"/>
            <a:ext cx="5553003" cy="3973047"/>
          </a:xfrm>
          <a:prstGeom prst="rect">
            <a:avLst/>
          </a:prstGeom>
          <a:ln w="19050">
            <a:solidFill>
              <a:schemeClr val="bg2">
                <a:lumMod val="25000"/>
              </a:schemeClr>
            </a:solidFill>
          </a:ln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0AF79958-1019-CF1A-04BF-0C9D42BBA8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0734" y="3955073"/>
            <a:ext cx="5344733" cy="2476325"/>
          </a:xfrm>
          <a:prstGeom prst="rect">
            <a:avLst/>
          </a:prstGeom>
        </p:spPr>
      </p:pic>
      <p:cxnSp>
        <p:nvCxnSpPr>
          <p:cNvPr id="7" name="직선 연결선 6"/>
          <p:cNvCxnSpPr/>
          <p:nvPr/>
        </p:nvCxnSpPr>
        <p:spPr>
          <a:xfrm>
            <a:off x="6630982" y="2507198"/>
            <a:ext cx="2851679" cy="0"/>
          </a:xfrm>
          <a:prstGeom prst="line">
            <a:avLst/>
          </a:prstGeom>
          <a:ln w="19050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9328680" y="1123966"/>
            <a:ext cx="1771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FULL 180ml</a:t>
            </a:r>
            <a:endParaRPr lang="ko-KR" altLang="en-US" dirty="0"/>
          </a:p>
        </p:txBody>
      </p:sp>
      <p:pic>
        <p:nvPicPr>
          <p:cNvPr id="1032" name="Picture 8" descr="https://search.pstatic.net/common/?src=http%3A%2F%2Fblogfiles.naver.net%2FMjAxODA1MTFfMTMw%2FMDAxNTI1OTk0OTIyNjg4.ZUlcLq0X7kc-RqNZ-HS3XRsEVPuAybd4yQqUx5VBnBgg.G6HnmIfPAjA970CIZ0EI2u1d1Nsz6twLnKTkZsccK1Ug.JPEG.bandifly0%2FP20180509_103816151_F915B844-140A-422E-953E-414844BA9DAC.jpg&amp;type=sc960_83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20" t="14615" r="20377" b="14378"/>
          <a:stretch/>
        </p:blipFill>
        <p:spPr bwMode="auto">
          <a:xfrm>
            <a:off x="9838267" y="2191828"/>
            <a:ext cx="1261533" cy="1602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18086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>
            <a:extLst>
              <a:ext uri="{FF2B5EF4-FFF2-40B4-BE49-F238E27FC236}">
                <a16:creationId xmlns:a16="http://schemas.microsoft.com/office/drawing/2014/main" id="{3D1E7B72-944B-482D-A409-C28660721FD2}"/>
              </a:ext>
            </a:extLst>
          </p:cNvPr>
          <p:cNvGrpSpPr/>
          <p:nvPr/>
        </p:nvGrpSpPr>
        <p:grpSpPr>
          <a:xfrm>
            <a:off x="0" y="-1"/>
            <a:ext cx="12192000" cy="977901"/>
            <a:chOff x="0" y="114299"/>
            <a:chExt cx="12192000" cy="977901"/>
          </a:xfrm>
        </p:grpSpPr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72F2D30B-47CD-44D0-865E-33EAFC3533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973" r="5104" b="155"/>
            <a:stretch/>
          </p:blipFill>
          <p:spPr>
            <a:xfrm>
              <a:off x="0" y="114299"/>
              <a:ext cx="4356100" cy="977901"/>
            </a:xfrm>
            <a:prstGeom prst="rect">
              <a:avLst/>
            </a:prstGeom>
          </p:spPr>
        </p:pic>
        <p:cxnSp>
          <p:nvCxnSpPr>
            <p:cNvPr id="8" name="직선 연결선 7">
              <a:extLst>
                <a:ext uri="{FF2B5EF4-FFF2-40B4-BE49-F238E27FC236}">
                  <a16:creationId xmlns:a16="http://schemas.microsoft.com/office/drawing/2014/main" id="{27CBF1FF-87ED-4A1D-A570-ABDC5DF7408B}"/>
                </a:ext>
              </a:extLst>
            </p:cNvPr>
            <p:cNvCxnSpPr>
              <a:cxnSpLocks/>
            </p:cNvCxnSpPr>
            <p:nvPr/>
          </p:nvCxnSpPr>
          <p:spPr>
            <a:xfrm>
              <a:off x="1739900" y="1079501"/>
              <a:ext cx="10452100" cy="0"/>
            </a:xfrm>
            <a:prstGeom prst="line">
              <a:avLst/>
            </a:prstGeom>
            <a:ln>
              <a:solidFill>
                <a:srgbClr val="EE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직사각형 2">
            <a:extLst>
              <a:ext uri="{FF2B5EF4-FFF2-40B4-BE49-F238E27FC236}">
                <a16:creationId xmlns:a16="http://schemas.microsoft.com/office/drawing/2014/main" id="{E7C010CB-41D0-4D71-8EA5-A48CDA125B35}"/>
              </a:ext>
            </a:extLst>
          </p:cNvPr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rgbClr val="EE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858456F-B932-4854-919C-3F303795EF67}"/>
              </a:ext>
            </a:extLst>
          </p:cNvPr>
          <p:cNvSpPr txBox="1"/>
          <p:nvPr/>
        </p:nvSpPr>
        <p:spPr>
          <a:xfrm>
            <a:off x="1974849" y="202627"/>
            <a:ext cx="119570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0" i="0" dirty="0">
                <a:solidFill>
                  <a:srgbClr val="000000"/>
                </a:solidFill>
                <a:effectLst/>
                <a:latin typeface="HY울릉도M" panose="02030600000101010101" pitchFamily="18" charset="-127"/>
                <a:ea typeface="HY울릉도M" panose="02030600000101010101" pitchFamily="18" charset="-127"/>
              </a:rPr>
              <a:t>4. </a:t>
            </a:r>
            <a:r>
              <a:rPr lang="ko-KR" altLang="en-US" sz="32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현장 보조 업무 및 안전 유의사항</a:t>
            </a:r>
            <a:endParaRPr lang="en-US" altLang="ko-KR" sz="3200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  <p:sp>
        <p:nvSpPr>
          <p:cNvPr id="12" name="Rectangle 1">
            <a:extLst>
              <a:ext uri="{FF2B5EF4-FFF2-40B4-BE49-F238E27FC236}">
                <a16:creationId xmlns:a16="http://schemas.microsoft.com/office/drawing/2014/main" id="{11B0739F-5F9A-4623-9D6B-2FA9E219E4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2188" y="129540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085886A-FC54-4367-A732-48873FE1074D}"/>
              </a:ext>
            </a:extLst>
          </p:cNvPr>
          <p:cNvSpPr txBox="1"/>
          <p:nvPr/>
        </p:nvSpPr>
        <p:spPr>
          <a:xfrm>
            <a:off x="1209194" y="1281668"/>
            <a:ext cx="59436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- </a:t>
            </a:r>
            <a:r>
              <a:rPr lang="ko-KR" altLang="en-US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현장 보조 업무 내용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085886A-FC54-4367-A732-48873FE1074D}"/>
              </a:ext>
            </a:extLst>
          </p:cNvPr>
          <p:cNvSpPr txBox="1"/>
          <p:nvPr/>
        </p:nvSpPr>
        <p:spPr>
          <a:xfrm>
            <a:off x="1697132" y="1937438"/>
            <a:ext cx="9555067" cy="560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:</a:t>
            </a:r>
            <a:r>
              <a:rPr lang="ko-KR" altLang="en-US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현수막</a:t>
            </a: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&amp;</a:t>
            </a:r>
            <a:r>
              <a:rPr lang="ko-KR" altLang="en-US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배너 설치</a:t>
            </a: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/ </a:t>
            </a:r>
            <a:r>
              <a:rPr lang="ko-KR" altLang="en-US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키트 설명 부스 설치</a:t>
            </a: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/</a:t>
            </a:r>
            <a:r>
              <a:rPr lang="ko-KR" altLang="en-US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어르신 키</a:t>
            </a: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&amp;</a:t>
            </a:r>
            <a:r>
              <a:rPr lang="ko-KR" altLang="en-US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몸무게 기재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192" y="2887353"/>
            <a:ext cx="3615041" cy="2711281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8366" y="2887183"/>
            <a:ext cx="3615267" cy="2711451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29766" y="2885633"/>
            <a:ext cx="3617335" cy="2713001"/>
          </a:xfrm>
          <a:prstGeom prst="rect">
            <a:avLst/>
          </a:prstGeom>
        </p:spPr>
      </p:pic>
      <p:sp>
        <p:nvSpPr>
          <p:cNvPr id="13" name="내용 개체 틀 2">
            <a:extLst>
              <a:ext uri="{FF2B5EF4-FFF2-40B4-BE49-F238E27FC236}">
                <a16:creationId xmlns:a16="http://schemas.microsoft.com/office/drawing/2014/main" id="{1C722CC8-3FC5-9739-9258-8146700D5326}"/>
              </a:ext>
            </a:extLst>
          </p:cNvPr>
          <p:cNvSpPr txBox="1">
            <a:spLocks/>
          </p:cNvSpPr>
          <p:nvPr/>
        </p:nvSpPr>
        <p:spPr>
          <a:xfrm>
            <a:off x="530820" y="5886792"/>
            <a:ext cx="3294459" cy="358265"/>
          </a:xfrm>
          <a:prstGeom prst="rect">
            <a:avLst/>
          </a:prstGeom>
          <a:noFill/>
        </p:spPr>
        <p:txBody>
          <a:bodyPr anchor="ctr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20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&lt;</a:t>
            </a:r>
            <a:r>
              <a:rPr lang="ko-KR" altLang="en-US" sz="20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현수막</a:t>
            </a:r>
            <a:r>
              <a:rPr lang="en-US" altLang="ko-KR" sz="20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/</a:t>
            </a:r>
            <a:r>
              <a:rPr lang="ko-KR" altLang="en-US" sz="20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배너</a:t>
            </a:r>
            <a:r>
              <a:rPr lang="en-US" altLang="ko-KR" sz="20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/</a:t>
            </a:r>
            <a:r>
              <a:rPr lang="ko-KR" altLang="en-US" sz="20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부스 설치</a:t>
            </a:r>
            <a:r>
              <a:rPr lang="en-US" altLang="ko-KR" sz="20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&gt;</a:t>
            </a:r>
            <a:endParaRPr lang="ko-KR" altLang="en-US" sz="2000" dirty="0">
              <a:solidFill>
                <a:srgbClr val="0000F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내용 개체 틀 2">
            <a:extLst>
              <a:ext uri="{FF2B5EF4-FFF2-40B4-BE49-F238E27FC236}">
                <a16:creationId xmlns:a16="http://schemas.microsoft.com/office/drawing/2014/main" id="{1C722CC8-3FC5-9739-9258-8146700D5326}"/>
              </a:ext>
            </a:extLst>
          </p:cNvPr>
          <p:cNvSpPr txBox="1">
            <a:spLocks/>
          </p:cNvSpPr>
          <p:nvPr/>
        </p:nvSpPr>
        <p:spPr>
          <a:xfrm>
            <a:off x="4292135" y="5886792"/>
            <a:ext cx="3611498" cy="358265"/>
          </a:xfrm>
          <a:prstGeom prst="rect">
            <a:avLst/>
          </a:prstGeom>
          <a:noFill/>
        </p:spPr>
        <p:txBody>
          <a:bodyPr anchor="ctr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20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&lt;</a:t>
            </a:r>
            <a:r>
              <a:rPr lang="ko-KR" altLang="en-US" sz="20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개인 동의서</a:t>
            </a:r>
            <a:r>
              <a:rPr lang="en-US" altLang="ko-KR" sz="20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/</a:t>
            </a:r>
            <a:r>
              <a:rPr lang="ko-KR" altLang="en-US" sz="20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설문지 전달</a:t>
            </a:r>
            <a:r>
              <a:rPr lang="en-US" altLang="ko-KR" sz="20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&gt;</a:t>
            </a:r>
            <a:endParaRPr lang="ko-KR" altLang="en-US" sz="2000" dirty="0">
              <a:solidFill>
                <a:srgbClr val="0000F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1C722CC8-3FC5-9739-9258-8146700D5326}"/>
              </a:ext>
            </a:extLst>
          </p:cNvPr>
          <p:cNvSpPr txBox="1">
            <a:spLocks/>
          </p:cNvSpPr>
          <p:nvPr/>
        </p:nvSpPr>
        <p:spPr>
          <a:xfrm>
            <a:off x="8129766" y="5886792"/>
            <a:ext cx="3611498" cy="358265"/>
          </a:xfrm>
          <a:prstGeom prst="rect">
            <a:avLst/>
          </a:prstGeom>
          <a:noFill/>
        </p:spPr>
        <p:txBody>
          <a:bodyPr anchor="ctr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20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&lt;</a:t>
            </a:r>
            <a:r>
              <a:rPr lang="ko-KR" altLang="en-US" sz="20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설문</a:t>
            </a:r>
            <a:r>
              <a:rPr lang="en-US" altLang="ko-KR" sz="20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/</a:t>
            </a:r>
            <a:r>
              <a:rPr lang="ko-KR" altLang="en-US" sz="20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키트 담당자께 안내</a:t>
            </a:r>
            <a:r>
              <a:rPr lang="en-US" altLang="ko-KR" sz="20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&gt;</a:t>
            </a:r>
          </a:p>
          <a:p>
            <a:pPr marL="0" indent="0" algn="ctr">
              <a:buNone/>
            </a:pPr>
            <a:r>
              <a:rPr lang="en-US" altLang="ko-KR" sz="20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1</a:t>
            </a:r>
            <a:r>
              <a:rPr lang="ko-KR" altLang="en-US" sz="20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인</a:t>
            </a:r>
            <a:r>
              <a:rPr lang="en-US" altLang="ko-KR" sz="20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-3</a:t>
            </a:r>
            <a:r>
              <a:rPr lang="ko-KR" altLang="en-US" sz="20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분의 어르신</a:t>
            </a:r>
            <a:endParaRPr lang="ko-KR" altLang="en-US" sz="2000" dirty="0">
              <a:solidFill>
                <a:srgbClr val="0000F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811977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>
            <a:extLst>
              <a:ext uri="{FF2B5EF4-FFF2-40B4-BE49-F238E27FC236}">
                <a16:creationId xmlns:a16="http://schemas.microsoft.com/office/drawing/2014/main" id="{3D1E7B72-944B-482D-A409-C28660721FD2}"/>
              </a:ext>
            </a:extLst>
          </p:cNvPr>
          <p:cNvGrpSpPr/>
          <p:nvPr/>
        </p:nvGrpSpPr>
        <p:grpSpPr>
          <a:xfrm>
            <a:off x="0" y="-1"/>
            <a:ext cx="12192000" cy="977901"/>
            <a:chOff x="0" y="114299"/>
            <a:chExt cx="12192000" cy="977901"/>
          </a:xfrm>
        </p:grpSpPr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72F2D30B-47CD-44D0-865E-33EAFC3533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973" r="5104" b="155"/>
            <a:stretch/>
          </p:blipFill>
          <p:spPr>
            <a:xfrm>
              <a:off x="0" y="114299"/>
              <a:ext cx="4356100" cy="977901"/>
            </a:xfrm>
            <a:prstGeom prst="rect">
              <a:avLst/>
            </a:prstGeom>
          </p:spPr>
        </p:pic>
        <p:cxnSp>
          <p:nvCxnSpPr>
            <p:cNvPr id="8" name="직선 연결선 7">
              <a:extLst>
                <a:ext uri="{FF2B5EF4-FFF2-40B4-BE49-F238E27FC236}">
                  <a16:creationId xmlns:a16="http://schemas.microsoft.com/office/drawing/2014/main" id="{27CBF1FF-87ED-4A1D-A570-ABDC5DF7408B}"/>
                </a:ext>
              </a:extLst>
            </p:cNvPr>
            <p:cNvCxnSpPr>
              <a:cxnSpLocks/>
            </p:cNvCxnSpPr>
            <p:nvPr/>
          </p:nvCxnSpPr>
          <p:spPr>
            <a:xfrm>
              <a:off x="1739900" y="1079501"/>
              <a:ext cx="10452100" cy="0"/>
            </a:xfrm>
            <a:prstGeom prst="line">
              <a:avLst/>
            </a:prstGeom>
            <a:ln>
              <a:solidFill>
                <a:srgbClr val="EE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직사각형 2">
            <a:extLst>
              <a:ext uri="{FF2B5EF4-FFF2-40B4-BE49-F238E27FC236}">
                <a16:creationId xmlns:a16="http://schemas.microsoft.com/office/drawing/2014/main" id="{E7C010CB-41D0-4D71-8EA5-A48CDA125B35}"/>
              </a:ext>
            </a:extLst>
          </p:cNvPr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rgbClr val="EE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858456F-B932-4854-919C-3F303795EF67}"/>
              </a:ext>
            </a:extLst>
          </p:cNvPr>
          <p:cNvSpPr txBox="1"/>
          <p:nvPr/>
        </p:nvSpPr>
        <p:spPr>
          <a:xfrm>
            <a:off x="1974849" y="202627"/>
            <a:ext cx="119570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0" i="0" dirty="0">
                <a:solidFill>
                  <a:srgbClr val="000000"/>
                </a:solidFill>
                <a:effectLst/>
                <a:latin typeface="HY울릉도M" panose="02030600000101010101" pitchFamily="18" charset="-127"/>
                <a:ea typeface="HY울릉도M" panose="02030600000101010101" pitchFamily="18" charset="-127"/>
              </a:rPr>
              <a:t>4-1. </a:t>
            </a:r>
            <a:r>
              <a:rPr lang="ko-KR" altLang="en-US" sz="32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현장 보조 업무 및 안전 유의사항</a:t>
            </a:r>
            <a:endParaRPr lang="en-US" altLang="ko-KR" sz="3200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  <p:sp>
        <p:nvSpPr>
          <p:cNvPr id="12" name="Rectangle 1">
            <a:extLst>
              <a:ext uri="{FF2B5EF4-FFF2-40B4-BE49-F238E27FC236}">
                <a16:creationId xmlns:a16="http://schemas.microsoft.com/office/drawing/2014/main" id="{11B0739F-5F9A-4623-9D6B-2FA9E219E4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2188" y="129540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085886A-FC54-4367-A732-48873FE1074D}"/>
              </a:ext>
            </a:extLst>
          </p:cNvPr>
          <p:cNvSpPr txBox="1"/>
          <p:nvPr/>
        </p:nvSpPr>
        <p:spPr>
          <a:xfrm>
            <a:off x="1480126" y="1076072"/>
            <a:ext cx="96196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- </a:t>
            </a:r>
            <a:r>
              <a:rPr lang="ko-KR" altLang="en-US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활동 인원 </a:t>
            </a:r>
            <a:r>
              <a:rPr lang="en-US" altLang="ko-KR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: </a:t>
            </a:r>
            <a:r>
              <a:rPr lang="ko-KR" altLang="en-US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마을 </a:t>
            </a:r>
            <a:r>
              <a:rPr lang="en-US" altLang="ko-KR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1</a:t>
            </a:r>
            <a:r>
              <a:rPr lang="ko-KR" altLang="en-US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곳</a:t>
            </a:r>
            <a:r>
              <a:rPr lang="en-US" altLang="ko-KR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-4</a:t>
            </a:r>
            <a:r>
              <a:rPr lang="ko-KR" altLang="en-US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명</a:t>
            </a:r>
            <a:r>
              <a:rPr lang="en-US" altLang="ko-KR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(</a:t>
            </a:r>
            <a:r>
              <a:rPr lang="ko-KR" altLang="en-US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교수님</a:t>
            </a:r>
            <a:r>
              <a:rPr lang="en-US" altLang="ko-KR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1/</a:t>
            </a:r>
            <a:r>
              <a:rPr lang="ko-KR" altLang="en-US" sz="2800" dirty="0" err="1">
                <a:latin typeface="HY울릉도M" panose="02030600000101010101" pitchFamily="18" charset="-127"/>
                <a:ea typeface="HY울릉도M" panose="02030600000101010101" pitchFamily="18" charset="-127"/>
              </a:rPr>
              <a:t>참여단</a:t>
            </a:r>
            <a:r>
              <a:rPr lang="en-US" altLang="ko-KR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1/</a:t>
            </a:r>
            <a:r>
              <a:rPr lang="ko-KR" altLang="en-US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요원</a:t>
            </a:r>
            <a:r>
              <a:rPr lang="en-US" altLang="ko-KR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2)</a:t>
            </a:r>
            <a:endParaRPr lang="ko-KR" altLang="en-US" sz="2800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085886A-FC54-4367-A732-48873FE1074D}"/>
              </a:ext>
            </a:extLst>
          </p:cNvPr>
          <p:cNvSpPr txBox="1"/>
          <p:nvPr/>
        </p:nvSpPr>
        <p:spPr>
          <a:xfrm>
            <a:off x="1968065" y="1731842"/>
            <a:ext cx="955506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4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*</a:t>
            </a:r>
            <a:r>
              <a:rPr lang="ko-KR" altLang="en-US" sz="24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담당 업무 </a:t>
            </a:r>
            <a:endParaRPr lang="en-US" altLang="ko-KR" sz="2400" dirty="0">
              <a:solidFill>
                <a:srgbClr val="0000FF"/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  </a:t>
            </a:r>
            <a:r>
              <a:rPr lang="ko-KR" altLang="en-US" sz="2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교수님</a:t>
            </a:r>
            <a:r>
              <a:rPr lang="en-US" altLang="ko-KR" sz="2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2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요원</a:t>
            </a:r>
            <a:r>
              <a:rPr lang="en-US" altLang="ko-KR" sz="2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2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2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2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설문지</a:t>
            </a:r>
            <a:endParaRPr lang="en-US" altLang="ko-KR" sz="22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lang="ko-KR" altLang="en-US" sz="2200" b="1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참여단</a:t>
            </a:r>
            <a:r>
              <a:rPr lang="ko-KR" altLang="en-US" sz="2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2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2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 서류</a:t>
            </a:r>
            <a:endParaRPr lang="en-US" altLang="ko-KR" sz="22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lang="ko-KR" altLang="en-US" sz="2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요원</a:t>
            </a:r>
            <a:r>
              <a:rPr lang="en-US" altLang="ko-KR" sz="2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2 - </a:t>
            </a:r>
            <a:r>
              <a:rPr lang="ko-KR" altLang="en-US" sz="2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키트 설명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85886A-FC54-4367-A732-48873FE1074D}"/>
              </a:ext>
            </a:extLst>
          </p:cNvPr>
          <p:cNvSpPr txBox="1"/>
          <p:nvPr/>
        </p:nvSpPr>
        <p:spPr>
          <a:xfrm>
            <a:off x="1968065" y="4168678"/>
            <a:ext cx="955506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4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*</a:t>
            </a:r>
            <a:r>
              <a:rPr lang="ko-KR" altLang="en-US" sz="24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활동 전 준비사항 </a:t>
            </a:r>
            <a:endParaRPr lang="en-US" altLang="ko-KR" sz="2400" dirty="0">
              <a:solidFill>
                <a:srgbClr val="0000FF"/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   - </a:t>
            </a:r>
            <a:r>
              <a:rPr lang="ko-KR" altLang="en-US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사업단 집결 → ① 현장 집기</a:t>
            </a: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(</a:t>
            </a:r>
            <a:r>
              <a:rPr lang="ko-KR" altLang="en-US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준비 물품 챙기기</a:t>
            </a: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                            </a:t>
            </a:r>
            <a:r>
              <a:rPr lang="ko-KR" altLang="en-US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② 키트 가방 준비</a:t>
            </a:r>
            <a:endParaRPr lang="en-US" altLang="ko-KR" sz="2400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                            </a:t>
            </a:r>
            <a:r>
              <a:rPr lang="ko-KR" altLang="en-US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③ 동의서</a:t>
            </a: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/</a:t>
            </a:r>
            <a:r>
              <a:rPr lang="ko-KR" altLang="en-US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설문지 </a:t>
            </a:r>
          </a:p>
        </p:txBody>
      </p:sp>
    </p:spTree>
    <p:extLst>
      <p:ext uri="{BB962C8B-B14F-4D97-AF65-F5344CB8AC3E}">
        <p14:creationId xmlns:p14="http://schemas.microsoft.com/office/powerpoint/2010/main" val="29615072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>
            <a:extLst>
              <a:ext uri="{FF2B5EF4-FFF2-40B4-BE49-F238E27FC236}">
                <a16:creationId xmlns:a16="http://schemas.microsoft.com/office/drawing/2014/main" id="{3D1E7B72-944B-482D-A409-C28660721FD2}"/>
              </a:ext>
            </a:extLst>
          </p:cNvPr>
          <p:cNvGrpSpPr/>
          <p:nvPr/>
        </p:nvGrpSpPr>
        <p:grpSpPr>
          <a:xfrm>
            <a:off x="0" y="-1"/>
            <a:ext cx="12192000" cy="977901"/>
            <a:chOff x="0" y="114299"/>
            <a:chExt cx="12192000" cy="977901"/>
          </a:xfrm>
        </p:grpSpPr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72F2D30B-47CD-44D0-865E-33EAFC3533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973" r="5104" b="155"/>
            <a:stretch/>
          </p:blipFill>
          <p:spPr>
            <a:xfrm>
              <a:off x="0" y="114299"/>
              <a:ext cx="4356100" cy="977901"/>
            </a:xfrm>
            <a:prstGeom prst="rect">
              <a:avLst/>
            </a:prstGeom>
          </p:spPr>
        </p:pic>
        <p:cxnSp>
          <p:nvCxnSpPr>
            <p:cNvPr id="8" name="직선 연결선 7">
              <a:extLst>
                <a:ext uri="{FF2B5EF4-FFF2-40B4-BE49-F238E27FC236}">
                  <a16:creationId xmlns:a16="http://schemas.microsoft.com/office/drawing/2014/main" id="{27CBF1FF-87ED-4A1D-A570-ABDC5DF7408B}"/>
                </a:ext>
              </a:extLst>
            </p:cNvPr>
            <p:cNvCxnSpPr>
              <a:cxnSpLocks/>
            </p:cNvCxnSpPr>
            <p:nvPr/>
          </p:nvCxnSpPr>
          <p:spPr>
            <a:xfrm>
              <a:off x="1739900" y="1079501"/>
              <a:ext cx="10452100" cy="0"/>
            </a:xfrm>
            <a:prstGeom prst="line">
              <a:avLst/>
            </a:prstGeom>
            <a:ln>
              <a:solidFill>
                <a:srgbClr val="EE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직사각형 2">
            <a:extLst>
              <a:ext uri="{FF2B5EF4-FFF2-40B4-BE49-F238E27FC236}">
                <a16:creationId xmlns:a16="http://schemas.microsoft.com/office/drawing/2014/main" id="{E7C010CB-41D0-4D71-8EA5-A48CDA125B35}"/>
              </a:ext>
            </a:extLst>
          </p:cNvPr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rgbClr val="EE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858456F-B932-4854-919C-3F303795EF67}"/>
              </a:ext>
            </a:extLst>
          </p:cNvPr>
          <p:cNvSpPr txBox="1"/>
          <p:nvPr/>
        </p:nvSpPr>
        <p:spPr>
          <a:xfrm>
            <a:off x="1974849" y="202627"/>
            <a:ext cx="119570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0" i="0" dirty="0">
                <a:solidFill>
                  <a:srgbClr val="000000"/>
                </a:solidFill>
                <a:effectLst/>
                <a:latin typeface="HY울릉도M" panose="02030600000101010101" pitchFamily="18" charset="-127"/>
                <a:ea typeface="HY울릉도M" panose="02030600000101010101" pitchFamily="18" charset="-127"/>
              </a:rPr>
              <a:t>5. </a:t>
            </a:r>
            <a:r>
              <a:rPr lang="ko-KR" altLang="en-US" sz="3200" b="0" i="0" dirty="0">
                <a:solidFill>
                  <a:srgbClr val="000000"/>
                </a:solidFill>
                <a:effectLst/>
                <a:latin typeface="HY울릉도M" panose="02030600000101010101" pitchFamily="18" charset="-127"/>
                <a:ea typeface="HY울릉도M" panose="02030600000101010101" pitchFamily="18" charset="-127"/>
              </a:rPr>
              <a:t>교육 실습</a:t>
            </a:r>
            <a:endParaRPr lang="en-US" altLang="ko-KR" sz="3200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  <p:sp>
        <p:nvSpPr>
          <p:cNvPr id="12" name="Rectangle 1">
            <a:extLst>
              <a:ext uri="{FF2B5EF4-FFF2-40B4-BE49-F238E27FC236}">
                <a16:creationId xmlns:a16="http://schemas.microsoft.com/office/drawing/2014/main" id="{11B0739F-5F9A-4623-9D6B-2FA9E219E4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2188" y="129540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87419A9-3BD0-4AC0-8C10-15E66079B01D}"/>
              </a:ext>
            </a:extLst>
          </p:cNvPr>
          <p:cNvSpPr txBox="1"/>
          <p:nvPr/>
        </p:nvSpPr>
        <p:spPr>
          <a:xfrm>
            <a:off x="1480127" y="1702825"/>
            <a:ext cx="5943600" cy="6381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8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&lt;</a:t>
            </a:r>
            <a:r>
              <a:rPr lang="ko-KR" altLang="en-US" sz="28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모의 실습</a:t>
            </a:r>
            <a:r>
              <a:rPr lang="en-US" altLang="ko-KR" sz="28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&gt;</a:t>
            </a:r>
            <a:endParaRPr lang="ko-KR" altLang="en-US" sz="2800" dirty="0">
              <a:solidFill>
                <a:srgbClr val="0000FF"/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085886A-FC54-4367-A732-48873FE1074D}"/>
              </a:ext>
            </a:extLst>
          </p:cNvPr>
          <p:cNvSpPr txBox="1"/>
          <p:nvPr/>
        </p:nvSpPr>
        <p:spPr>
          <a:xfrm>
            <a:off x="1480127" y="2614799"/>
            <a:ext cx="976283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- 2</a:t>
            </a:r>
            <a:r>
              <a:rPr lang="ko-KR" altLang="en-US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인 </a:t>
            </a:r>
            <a:r>
              <a:rPr lang="en-US" altLang="ko-KR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1</a:t>
            </a:r>
            <a:r>
              <a:rPr lang="ko-KR" altLang="en-US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조 구성 </a:t>
            </a:r>
            <a:r>
              <a:rPr lang="en-US" altLang="ko-KR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/ </a:t>
            </a:r>
            <a:r>
              <a:rPr lang="ko-KR" altLang="en-US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연습</a:t>
            </a:r>
            <a:endParaRPr lang="en-US" altLang="ko-KR" sz="2800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  : </a:t>
            </a:r>
            <a:r>
              <a:rPr lang="ko-KR" altLang="en-US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참가자 설문 내용 숙지 후 </a:t>
            </a:r>
            <a:r>
              <a:rPr lang="en-US" altLang="ko-KR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5</a:t>
            </a:r>
            <a:r>
              <a:rPr lang="ko-KR" altLang="en-US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분 스피치</a:t>
            </a:r>
            <a:endParaRPr lang="en-US" altLang="ko-KR" sz="2800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    (</a:t>
            </a:r>
            <a:r>
              <a:rPr lang="ko-KR" altLang="en-US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키트설명 </a:t>
            </a:r>
            <a:r>
              <a:rPr lang="en-US" altLang="ko-KR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or </a:t>
            </a:r>
            <a:r>
              <a:rPr lang="ko-KR" altLang="en-US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설문내용 설명</a:t>
            </a:r>
            <a:r>
              <a:rPr lang="en-US" altLang="ko-KR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)</a:t>
            </a:r>
            <a:r>
              <a:rPr lang="ko-KR" altLang="en-US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9716141" y="-1799142"/>
            <a:ext cx="5207947" cy="171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085886A-FC54-4367-A732-48873FE1074D}"/>
              </a:ext>
            </a:extLst>
          </p:cNvPr>
          <p:cNvSpPr txBox="1"/>
          <p:nvPr/>
        </p:nvSpPr>
        <p:spPr>
          <a:xfrm>
            <a:off x="1974849" y="4776003"/>
            <a:ext cx="7888818" cy="6381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800" dirty="0">
                <a:solidFill>
                  <a:srgbClr val="FF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(</a:t>
            </a:r>
            <a:r>
              <a:rPr lang="ko-KR" altLang="en-US" sz="2800" dirty="0">
                <a:solidFill>
                  <a:srgbClr val="FF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연습 시간 </a:t>
            </a:r>
            <a:r>
              <a:rPr lang="en-US" altLang="ko-KR" sz="2800" dirty="0">
                <a:solidFill>
                  <a:srgbClr val="FF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: 10</a:t>
            </a:r>
            <a:r>
              <a:rPr lang="ko-KR" altLang="en-US" sz="2800" dirty="0">
                <a:solidFill>
                  <a:srgbClr val="FF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분</a:t>
            </a:r>
            <a:r>
              <a:rPr lang="en-US" altLang="ko-KR" sz="2800" dirty="0">
                <a:solidFill>
                  <a:srgbClr val="FF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) ----- &gt; </a:t>
            </a:r>
            <a:r>
              <a:rPr lang="ko-KR" altLang="en-US" sz="2800" dirty="0">
                <a:solidFill>
                  <a:srgbClr val="FF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평가</a:t>
            </a:r>
          </a:p>
        </p:txBody>
      </p:sp>
    </p:spTree>
    <p:extLst>
      <p:ext uri="{BB962C8B-B14F-4D97-AF65-F5344CB8AC3E}">
        <p14:creationId xmlns:p14="http://schemas.microsoft.com/office/powerpoint/2010/main" val="37909342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>
            <a:extLst>
              <a:ext uri="{FF2B5EF4-FFF2-40B4-BE49-F238E27FC236}">
                <a16:creationId xmlns:a16="http://schemas.microsoft.com/office/drawing/2014/main" id="{3D1E7B72-944B-482D-A409-C28660721FD2}"/>
              </a:ext>
            </a:extLst>
          </p:cNvPr>
          <p:cNvGrpSpPr/>
          <p:nvPr/>
        </p:nvGrpSpPr>
        <p:grpSpPr>
          <a:xfrm>
            <a:off x="0" y="-1"/>
            <a:ext cx="12192000" cy="977901"/>
            <a:chOff x="0" y="114299"/>
            <a:chExt cx="12192000" cy="977901"/>
          </a:xfrm>
        </p:grpSpPr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72F2D30B-47CD-44D0-865E-33EAFC3533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973" r="5104" b="155"/>
            <a:stretch/>
          </p:blipFill>
          <p:spPr>
            <a:xfrm>
              <a:off x="0" y="114299"/>
              <a:ext cx="4356100" cy="977901"/>
            </a:xfrm>
            <a:prstGeom prst="rect">
              <a:avLst/>
            </a:prstGeom>
          </p:spPr>
        </p:pic>
        <p:cxnSp>
          <p:nvCxnSpPr>
            <p:cNvPr id="8" name="직선 연결선 7">
              <a:extLst>
                <a:ext uri="{FF2B5EF4-FFF2-40B4-BE49-F238E27FC236}">
                  <a16:creationId xmlns:a16="http://schemas.microsoft.com/office/drawing/2014/main" id="{27CBF1FF-87ED-4A1D-A570-ABDC5DF7408B}"/>
                </a:ext>
              </a:extLst>
            </p:cNvPr>
            <p:cNvCxnSpPr>
              <a:cxnSpLocks/>
            </p:cNvCxnSpPr>
            <p:nvPr/>
          </p:nvCxnSpPr>
          <p:spPr>
            <a:xfrm>
              <a:off x="1739900" y="1079501"/>
              <a:ext cx="10452100" cy="0"/>
            </a:xfrm>
            <a:prstGeom prst="line">
              <a:avLst/>
            </a:prstGeom>
            <a:ln>
              <a:solidFill>
                <a:srgbClr val="EE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직사각형 2">
            <a:extLst>
              <a:ext uri="{FF2B5EF4-FFF2-40B4-BE49-F238E27FC236}">
                <a16:creationId xmlns:a16="http://schemas.microsoft.com/office/drawing/2014/main" id="{E7C010CB-41D0-4D71-8EA5-A48CDA125B35}"/>
              </a:ext>
            </a:extLst>
          </p:cNvPr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rgbClr val="EE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858456F-B932-4854-919C-3F303795EF67}"/>
              </a:ext>
            </a:extLst>
          </p:cNvPr>
          <p:cNvSpPr txBox="1"/>
          <p:nvPr/>
        </p:nvSpPr>
        <p:spPr>
          <a:xfrm>
            <a:off x="1974849" y="202627"/>
            <a:ext cx="139974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0" i="0" dirty="0">
                <a:solidFill>
                  <a:srgbClr val="000000"/>
                </a:solidFill>
                <a:effectLst/>
                <a:latin typeface="HY울릉도M" panose="02030600000101010101" pitchFamily="18" charset="-127"/>
                <a:ea typeface="HY울릉도M" panose="02030600000101010101" pitchFamily="18" charset="-127"/>
              </a:rPr>
              <a:t>6. </a:t>
            </a:r>
            <a:r>
              <a:rPr lang="ko-KR" altLang="en-US" sz="3200" b="0" i="0" dirty="0">
                <a:solidFill>
                  <a:srgbClr val="000000"/>
                </a:solidFill>
                <a:effectLst/>
                <a:latin typeface="HY울릉도M" panose="02030600000101010101" pitchFamily="18" charset="-127"/>
                <a:ea typeface="HY울릉도M" panose="02030600000101010101" pitchFamily="18" charset="-127"/>
              </a:rPr>
              <a:t>활동 안내사항</a:t>
            </a:r>
            <a:endParaRPr lang="en-US" altLang="ko-KR" sz="3200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  <p:sp>
        <p:nvSpPr>
          <p:cNvPr id="12" name="Rectangle 1">
            <a:extLst>
              <a:ext uri="{FF2B5EF4-FFF2-40B4-BE49-F238E27FC236}">
                <a16:creationId xmlns:a16="http://schemas.microsoft.com/office/drawing/2014/main" id="{11B0739F-5F9A-4623-9D6B-2FA9E219E4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2188" y="129540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87419A9-3BD0-4AC0-8C10-15E66079B01D}"/>
              </a:ext>
            </a:extLst>
          </p:cNvPr>
          <p:cNvSpPr txBox="1"/>
          <p:nvPr/>
        </p:nvSpPr>
        <p:spPr>
          <a:xfrm>
            <a:off x="2067982" y="2245735"/>
            <a:ext cx="9590617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* 6</a:t>
            </a:r>
            <a:r>
              <a:rPr lang="ko-KR" altLang="en-US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월 현장 방문 일정</a:t>
            </a:r>
            <a:endParaRPr lang="en-US" altLang="ko-KR" sz="2800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   </a:t>
            </a: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- 6/21(</a:t>
            </a:r>
            <a:r>
              <a:rPr lang="ko-KR" altLang="en-US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화</a:t>
            </a: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) </a:t>
            </a:r>
            <a:r>
              <a:rPr lang="ko-KR" altLang="en-US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반월 마을 </a:t>
            </a: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----------</a:t>
            </a:r>
            <a:r>
              <a:rPr lang="ko-KR" altLang="en-US" sz="24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모니터 요원 </a:t>
            </a:r>
            <a:r>
              <a:rPr lang="en-US" altLang="ko-KR" sz="24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: 3</a:t>
            </a:r>
            <a:r>
              <a:rPr lang="ko-KR" altLang="en-US" sz="24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명</a:t>
            </a:r>
            <a:endParaRPr lang="en-US" altLang="ko-KR" sz="2400" dirty="0">
              <a:solidFill>
                <a:srgbClr val="0000FF"/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    - 6/29(</a:t>
            </a:r>
            <a:r>
              <a:rPr lang="ko-KR" altLang="en-US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수</a:t>
            </a: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) </a:t>
            </a:r>
            <a:r>
              <a:rPr lang="ko-KR" altLang="en-US" sz="2400" dirty="0" err="1">
                <a:latin typeface="HY울릉도M" panose="02030600000101010101" pitchFamily="18" charset="-127"/>
                <a:ea typeface="HY울릉도M" panose="02030600000101010101" pitchFamily="18" charset="-127"/>
              </a:rPr>
              <a:t>대산리</a:t>
            </a:r>
            <a:r>
              <a:rPr lang="ko-KR" altLang="en-US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 마을 </a:t>
            </a: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--------</a:t>
            </a:r>
            <a:r>
              <a:rPr lang="ko-KR" altLang="en-US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  </a:t>
            </a:r>
            <a:r>
              <a:rPr lang="ko-KR" altLang="en-US" sz="24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모니터 요원 </a:t>
            </a:r>
            <a:r>
              <a:rPr lang="en-US" altLang="ko-KR" sz="24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: 2</a:t>
            </a:r>
            <a:r>
              <a:rPr lang="ko-KR" altLang="en-US" sz="24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명</a:t>
            </a:r>
            <a:endParaRPr lang="en-US" altLang="ko-KR" sz="2400" dirty="0">
              <a:solidFill>
                <a:srgbClr val="0000FF"/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    - </a:t>
            </a:r>
            <a:r>
              <a:rPr lang="ko-KR" altLang="en-US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참여 인원 </a:t>
            </a: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: </a:t>
            </a:r>
            <a:r>
              <a:rPr lang="ko-KR" altLang="en-US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어르신 약 </a:t>
            </a: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20~25</a:t>
            </a:r>
            <a:r>
              <a:rPr lang="ko-KR" altLang="en-US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명</a:t>
            </a:r>
            <a:endParaRPr lang="en-US" altLang="ko-KR" sz="2400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    </a:t>
            </a:r>
            <a:endParaRPr lang="en-US" altLang="ko-KR" sz="2800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* </a:t>
            </a:r>
            <a:r>
              <a:rPr lang="ko-KR" altLang="en-US" sz="2800" dirty="0">
                <a:solidFill>
                  <a:srgbClr val="0000FF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행정 필요 서류 </a:t>
            </a:r>
            <a:r>
              <a:rPr lang="en-US" altLang="ko-KR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: </a:t>
            </a:r>
            <a:r>
              <a:rPr lang="ko-KR" altLang="en-US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단기 근로계약서</a:t>
            </a:r>
            <a:r>
              <a:rPr lang="en-US" altLang="ko-KR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/</a:t>
            </a:r>
            <a:r>
              <a:rPr lang="ko-KR" altLang="en-US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신분증</a:t>
            </a:r>
            <a:r>
              <a:rPr lang="en-US" altLang="ko-KR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&amp;</a:t>
            </a:r>
            <a:r>
              <a:rPr lang="ko-KR" altLang="en-US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통장 사본</a:t>
            </a:r>
            <a:r>
              <a:rPr lang="en-US" altLang="ko-KR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endParaRPr lang="ko-KR" altLang="en-US" sz="2800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3F328E1-B2AB-412F-BE91-71DE5D2DE36C}"/>
              </a:ext>
            </a:extLst>
          </p:cNvPr>
          <p:cNvSpPr txBox="1"/>
          <p:nvPr/>
        </p:nvSpPr>
        <p:spPr>
          <a:xfrm>
            <a:off x="1480126" y="1467929"/>
            <a:ext cx="115882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- </a:t>
            </a:r>
            <a:r>
              <a:rPr lang="ko-KR" altLang="en-US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교육이수 후 현장 모니터 활동 </a:t>
            </a:r>
            <a:r>
              <a:rPr lang="en-US" altLang="ko-KR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1~3</a:t>
            </a:r>
            <a:r>
              <a:rPr lang="ko-KR" altLang="en-US" sz="2800" dirty="0">
                <a:latin typeface="HY울릉도M" panose="02030600000101010101" pitchFamily="18" charset="-127"/>
                <a:ea typeface="HY울릉도M" panose="02030600000101010101" pitchFamily="18" charset="-127"/>
              </a:rPr>
              <a:t>회 파견  </a:t>
            </a:r>
          </a:p>
        </p:txBody>
      </p:sp>
    </p:spTree>
    <p:extLst>
      <p:ext uri="{BB962C8B-B14F-4D97-AF65-F5344CB8AC3E}">
        <p14:creationId xmlns:p14="http://schemas.microsoft.com/office/powerpoint/2010/main" val="23557306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">
            <a:extLst>
              <a:ext uri="{FF2B5EF4-FFF2-40B4-BE49-F238E27FC236}">
                <a16:creationId xmlns:a16="http://schemas.microsoft.com/office/drawing/2014/main" id="{11B0739F-5F9A-4623-9D6B-2FA9E219E4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2188" y="129540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858456F-B932-4854-919C-3F303795EF67}"/>
              </a:ext>
            </a:extLst>
          </p:cNvPr>
          <p:cNvSpPr txBox="1"/>
          <p:nvPr/>
        </p:nvSpPr>
        <p:spPr>
          <a:xfrm>
            <a:off x="0" y="1955225"/>
            <a:ext cx="121920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5400" b="0" i="0" dirty="0">
                <a:solidFill>
                  <a:schemeClr val="bg1"/>
                </a:solidFill>
                <a:effectLst/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THANK YOU</a:t>
            </a:r>
            <a:endParaRPr lang="en-US" altLang="ko-KR" sz="5400" dirty="0">
              <a:solidFill>
                <a:schemeClr val="bg1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858456F-B932-4854-919C-3F303795EF67}"/>
              </a:ext>
            </a:extLst>
          </p:cNvPr>
          <p:cNvSpPr txBox="1"/>
          <p:nvPr/>
        </p:nvSpPr>
        <p:spPr>
          <a:xfrm>
            <a:off x="0" y="4529091"/>
            <a:ext cx="121920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 err="1">
                <a:solidFill>
                  <a:schemeClr val="bg1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마이크로바이옴웰에이징</a:t>
            </a:r>
            <a:r>
              <a:rPr lang="ko-KR" altLang="en-US" sz="2800" dirty="0">
                <a:solidFill>
                  <a:schemeClr val="bg1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사업단</a:t>
            </a:r>
            <a:endParaRPr lang="en-US" altLang="ko-KR" sz="2800" dirty="0">
              <a:solidFill>
                <a:schemeClr val="bg1"/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581790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862</TotalTime>
  <Words>970</Words>
  <Application>Microsoft Office PowerPoint</Application>
  <PresentationFormat>와이드스크린</PresentationFormat>
  <Paragraphs>178</Paragraphs>
  <Slides>19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9" baseType="lpstr">
      <vt:lpstr>HY울릉도M</vt:lpstr>
      <vt:lpstr>HY헤드라인M</vt:lpstr>
      <vt:lpstr>나눔고딕</vt:lpstr>
      <vt:lpstr>나눔고딕 ExtraBold</vt:lpstr>
      <vt:lpstr>나눔스퀘어 ExtraBold</vt:lpstr>
      <vt:lpstr>나눔스퀘어_ac Bold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전민수</dc:creator>
  <cp:lastModifiedBy>김민정</cp:lastModifiedBy>
  <cp:revision>46</cp:revision>
  <cp:lastPrinted>2022-06-21T00:45:24Z</cp:lastPrinted>
  <dcterms:created xsi:type="dcterms:W3CDTF">2022-06-13T08:33:37Z</dcterms:created>
  <dcterms:modified xsi:type="dcterms:W3CDTF">2022-06-21T00:50:28Z</dcterms:modified>
</cp:coreProperties>
</file>